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7" r:id="rId2"/>
    <p:sldId id="344" r:id="rId3"/>
    <p:sldId id="265" r:id="rId4"/>
    <p:sldId id="319" r:id="rId5"/>
    <p:sldId id="334" r:id="rId6"/>
    <p:sldId id="315" r:id="rId7"/>
    <p:sldId id="331" r:id="rId8"/>
    <p:sldId id="317" r:id="rId9"/>
    <p:sldId id="318" r:id="rId10"/>
    <p:sldId id="338" r:id="rId11"/>
    <p:sldId id="339" r:id="rId12"/>
    <p:sldId id="328" r:id="rId13"/>
    <p:sldId id="341" r:id="rId14"/>
    <p:sldId id="342" r:id="rId15"/>
    <p:sldId id="343" r:id="rId16"/>
    <p:sldId id="364" r:id="rId17"/>
    <p:sldId id="322" r:id="rId18"/>
    <p:sldId id="345" r:id="rId19"/>
    <p:sldId id="350" r:id="rId20"/>
    <p:sldId id="349" r:id="rId21"/>
    <p:sldId id="346" r:id="rId22"/>
    <p:sldId id="347" r:id="rId23"/>
    <p:sldId id="324" r:id="rId24"/>
    <p:sldId id="351" r:id="rId25"/>
    <p:sldId id="352" r:id="rId26"/>
    <p:sldId id="353" r:id="rId27"/>
    <p:sldId id="354" r:id="rId28"/>
    <p:sldId id="355" r:id="rId29"/>
    <p:sldId id="356" r:id="rId30"/>
    <p:sldId id="357" r:id="rId31"/>
    <p:sldId id="325" r:id="rId32"/>
    <p:sldId id="359" r:id="rId33"/>
    <p:sldId id="361" r:id="rId34"/>
    <p:sldId id="360" r:id="rId35"/>
    <p:sldId id="362" r:id="rId36"/>
    <p:sldId id="326" r:id="rId37"/>
    <p:sldId id="363" r:id="rId38"/>
    <p:sldId id="348" r:id="rId39"/>
    <p:sldId id="307" r:id="rId40"/>
    <p:sldId id="304"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ffy.Gao" initials="G" lastIdx="1" clrIdx="0">
    <p:extLst>
      <p:ext uri="{19B8F6BF-5375-455C-9EA6-DF929625EA0E}">
        <p15:presenceInfo xmlns:p15="http://schemas.microsoft.com/office/powerpoint/2012/main" userId="Miffy.Ga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478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0556"/>
  </p:normalViewPr>
  <p:slideViewPr>
    <p:cSldViewPr snapToGrid="0" snapToObjects="1">
      <p:cViewPr varScale="1">
        <p:scale>
          <a:sx n="35" d="100"/>
          <a:sy n="35" d="100"/>
        </p:scale>
        <p:origin x="936" y="29"/>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6EE09B-E4BC-C043-BFA1-7535D6DC391D}" type="datetimeFigureOut">
              <a:rPr kumimoji="1" lang="zh-CN" altLang="en-US" smtClean="0"/>
              <a:t>2020/9/30</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5D6CA-F050-EB48-B4B2-57588DAC1BDB}" type="slidenum">
              <a:rPr kumimoji="1" lang="zh-CN" altLang="en-US" smtClean="0"/>
              <a:t>‹#›</a:t>
            </a:fld>
            <a:endParaRPr kumimoji="1" lang="zh-CN" altLang="en-US"/>
          </a:p>
        </p:txBody>
      </p:sp>
    </p:spTree>
    <p:extLst>
      <p:ext uri="{BB962C8B-B14F-4D97-AF65-F5344CB8AC3E}">
        <p14:creationId xmlns:p14="http://schemas.microsoft.com/office/powerpoint/2010/main" val="870129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随着新赛季预报名的开启，战队需要重整队伍，重新出发，参加新赛季的比赛。那么接下来呢，以我们战队为例，向大家分享一下传承招新的一些内容，欢迎大家交流</a:t>
            </a:r>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2</a:t>
            </a:fld>
            <a:endParaRPr kumimoji="1" lang="zh-CN" altLang="en-US"/>
          </a:p>
        </p:txBody>
      </p:sp>
    </p:spTree>
    <p:extLst>
      <p:ext uri="{BB962C8B-B14F-4D97-AF65-F5344CB8AC3E}">
        <p14:creationId xmlns:p14="http://schemas.microsoft.com/office/powerpoint/2010/main" val="1010555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此之前，旧的赛季已经结束，赛季的结束将会有一批队员离队，所以团队需要做好换届传承，更新战队架构，确定管理层，总结上一赛季，将上一赛季战队在技术方面踩过的坑，团队建设的不足，备赛过程遇到的难题都展开讨论，制定解决方法；在换届之后展开新赛季的团队建设，制定新赛季的目标，建设战队文化，对制度进行查漏补缺，根据上一赛季实施情况反馈作出适当修改；除了欢送老队员离队，在新生入学，通过招新为战队吸收新鲜血液，制定合理的培训计划帮助新人快速成长，早日加入战队成为团队的一员，成长为一名合格的机甲大师！</a:t>
            </a:r>
            <a:endParaRPr lang="en-US" altLang="zh-CN" dirty="0"/>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3</a:t>
            </a:fld>
            <a:endParaRPr kumimoji="1" lang="zh-CN" altLang="en-US"/>
          </a:p>
        </p:txBody>
      </p:sp>
    </p:spTree>
    <p:extLst>
      <p:ext uri="{BB962C8B-B14F-4D97-AF65-F5344CB8AC3E}">
        <p14:creationId xmlns:p14="http://schemas.microsoft.com/office/powerpoint/2010/main" val="3379131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一个合理的团队架构对队伍来说必不可少，</a:t>
            </a:r>
            <a:r>
              <a:rPr lang="zh-CN" altLang="en-US" sz="1800" b="0" i="0" dirty="0">
                <a:solidFill>
                  <a:srgbClr val="000000"/>
                </a:solidFill>
                <a:effectLst/>
                <a:latin typeface="SimSun" panose="02010600030101010101" pitchFamily="2" charset="-122"/>
                <a:ea typeface="SimSun" panose="02010600030101010101" pitchFamily="2" charset="-122"/>
              </a:rPr>
              <a:t>为保证研发进程顺利进行，各参赛队应根据比赛应用技术将团队成员按技术组划分分为</a:t>
            </a:r>
            <a:r>
              <a:rPr lang="en-US" altLang="zh-CN" sz="1800" b="0" i="0" dirty="0">
                <a:solidFill>
                  <a:srgbClr val="000000"/>
                </a:solidFill>
                <a:effectLst/>
                <a:latin typeface="SimSun" panose="02010600030101010101" pitchFamily="2" charset="-122"/>
                <a:ea typeface="SimSun" panose="02010600030101010101" pitchFamily="2" charset="-122"/>
              </a:rPr>
              <a:t>……</a:t>
            </a:r>
            <a:r>
              <a:rPr lang="zh-CN" altLang="en-US" sz="1800" b="0" i="0" dirty="0">
                <a:solidFill>
                  <a:srgbClr val="000000"/>
                </a:solidFill>
                <a:effectLst/>
                <a:latin typeface="SimSun" panose="02010600030101010101" pitchFamily="2" charset="-122"/>
                <a:ea typeface="SimSun" panose="02010600030101010101" pitchFamily="2" charset="-122"/>
              </a:rPr>
              <a:t>，按照参与研发项目，同学们也应该被划分进具体的兵种组中。除此之外还应设置相应的职位来进行队伍的管理，比如指导老师、顾问、队长、副队长、项目管理等等。</a:t>
            </a:r>
            <a:r>
              <a:rPr lang="zh-CN" altLang="en-US" dirty="0"/>
              <a:t> </a:t>
            </a:r>
            <a:endParaRPr lang="en-US" altLang="zh-CN" dirty="0"/>
          </a:p>
          <a:p>
            <a:r>
              <a:rPr lang="zh-CN" altLang="en-US" dirty="0"/>
              <a:t>简单讲解架构。</a:t>
            </a:r>
            <a:endParaRPr lang="en-US" altLang="zh-CN" dirty="0"/>
          </a:p>
          <a:p>
            <a:r>
              <a:rPr lang="zh-CN" altLang="en-US" dirty="0"/>
              <a:t>那么战队架构中的每个组也是应该按照个人能力去划分，成员应有正式队员和预备役之分。</a:t>
            </a:r>
            <a:br>
              <a:rPr lang="zh-CN" altLang="en-US" dirty="0"/>
            </a:br>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4</a:t>
            </a:fld>
            <a:endParaRPr kumimoji="1" lang="zh-CN" altLang="en-US"/>
          </a:p>
        </p:txBody>
      </p:sp>
    </p:spTree>
    <p:extLst>
      <p:ext uri="{BB962C8B-B14F-4D97-AF65-F5344CB8AC3E}">
        <p14:creationId xmlns:p14="http://schemas.microsoft.com/office/powerpoint/2010/main" val="3399803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solidFill>
                  <a:srgbClr val="000000"/>
                </a:solidFill>
                <a:effectLst/>
                <a:latin typeface="微软雅黑" panose="020B0503020204020204" pitchFamily="34" charset="-122"/>
                <a:ea typeface="微软雅黑" panose="020B0503020204020204" pitchFamily="34" charset="-122"/>
              </a:rPr>
              <a:t>梯队的建立对于一个参赛队而言也是极其重要的，有助于梳理团队架构，明确每一梯队的任务职责，队伍管理起来也就事半功倍；也能帮助建立一套完整合理的培训体系，标记一个入门小白到大佬的进阶。</a:t>
            </a:r>
            <a:r>
              <a:rPr lang="zh-CN" altLang="en-US" dirty="0">
                <a:latin typeface="微软雅黑" panose="020B0503020204020204" pitchFamily="34" charset="-122"/>
                <a:ea typeface="微软雅黑" panose="020B0503020204020204" pitchFamily="34" charset="-122"/>
              </a:rPr>
              <a:t> </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a:p>
            <a:r>
              <a:rPr lang="zh-CN" altLang="en-US" dirty="0"/>
              <a:t>提及参赛攻略中的建立梯队概念，引出明确定位</a:t>
            </a:r>
          </a:p>
        </p:txBody>
      </p:sp>
      <p:sp>
        <p:nvSpPr>
          <p:cNvPr id="4" name="灯片编号占位符 3"/>
          <p:cNvSpPr>
            <a:spLocks noGrp="1"/>
          </p:cNvSpPr>
          <p:nvPr>
            <p:ph type="sldNum" sz="quarter" idx="10"/>
          </p:nvPr>
        </p:nvSpPr>
        <p:spPr/>
        <p:txBody>
          <a:bodyPr/>
          <a:lstStyle/>
          <a:p>
            <a:fld id="{149532B1-D51B-4065-979B-CDD6B40756D2}" type="slidenum">
              <a:rPr lang="zh-CN" altLang="en-US" smtClean="0"/>
              <a:t>5</a:t>
            </a:fld>
            <a:endParaRPr lang="zh-CN" altLang="en-US"/>
          </a:p>
        </p:txBody>
      </p:sp>
    </p:spTree>
    <p:extLst>
      <p:ext uri="{BB962C8B-B14F-4D97-AF65-F5344CB8AC3E}">
        <p14:creationId xmlns:p14="http://schemas.microsoft.com/office/powerpoint/2010/main" val="4143567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6</a:t>
            </a:fld>
            <a:endParaRPr kumimoji="1" lang="zh-CN" altLang="en-US"/>
          </a:p>
        </p:txBody>
      </p:sp>
    </p:spTree>
    <p:extLst>
      <p:ext uri="{BB962C8B-B14F-4D97-AF65-F5344CB8AC3E}">
        <p14:creationId xmlns:p14="http://schemas.microsoft.com/office/powerpoint/2010/main" val="949582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一个合理的团队架构对队伍来说必不可少，</a:t>
            </a:r>
            <a:r>
              <a:rPr lang="zh-CN" altLang="en-US" sz="1200" b="0" i="0" dirty="0">
                <a:solidFill>
                  <a:srgbClr val="000000"/>
                </a:solidFill>
                <a:effectLst/>
                <a:latin typeface="SimSun" panose="02010600030101010101" pitchFamily="2" charset="-122"/>
                <a:ea typeface="SimSun" panose="02010600030101010101" pitchFamily="2" charset="-122"/>
              </a:rPr>
              <a:t>整体架构以对队伍技术方向及职位作出合理的规划，但研发机器人的过程需要不同组之间密切的交流，并共同为研发的机器人负责，所以建议队伍根据自身情况选择是否建立研发组织架构。</a:t>
            </a:r>
            <a:r>
              <a:rPr lang="zh-CN" altLang="en-US" dirty="0"/>
              <a:t> </a:t>
            </a:r>
            <a:endParaRPr lang="en-US" altLang="zh-CN" dirty="0"/>
          </a:p>
          <a:p>
            <a:r>
              <a:rPr lang="zh-CN" altLang="en-US" dirty="0"/>
              <a:t>扩展讲解。</a:t>
            </a:r>
            <a:br>
              <a:rPr lang="zh-CN" altLang="en-US" dirty="0"/>
            </a:br>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7</a:t>
            </a:fld>
            <a:endParaRPr kumimoji="1" lang="zh-CN" altLang="en-US"/>
          </a:p>
        </p:txBody>
      </p:sp>
    </p:spTree>
    <p:extLst>
      <p:ext uri="{BB962C8B-B14F-4D97-AF65-F5344CB8AC3E}">
        <p14:creationId xmlns:p14="http://schemas.microsoft.com/office/powerpoint/2010/main" val="1600715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在旧赛季结束，人员换届完成但老队员没有完全离开队伍之前，应注重团队的传承。团队传承分为两大块，人员传承和技术传承。</a:t>
            </a:r>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8</a:t>
            </a:fld>
            <a:endParaRPr kumimoji="1" lang="zh-CN" altLang="en-US"/>
          </a:p>
        </p:txBody>
      </p:sp>
    </p:spTree>
    <p:extLst>
      <p:ext uri="{BB962C8B-B14F-4D97-AF65-F5344CB8AC3E}">
        <p14:creationId xmlns:p14="http://schemas.microsoft.com/office/powerpoint/2010/main" val="3197862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技术传承最重要的是文档沉淀。</a:t>
            </a:r>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9</a:t>
            </a:fld>
            <a:endParaRPr kumimoji="1" lang="zh-CN" altLang="en-US"/>
          </a:p>
        </p:txBody>
      </p:sp>
    </p:spTree>
    <p:extLst>
      <p:ext uri="{BB962C8B-B14F-4D97-AF65-F5344CB8AC3E}">
        <p14:creationId xmlns:p14="http://schemas.microsoft.com/office/powerpoint/2010/main" val="1765657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ONES</a:t>
            </a:r>
            <a:r>
              <a:rPr lang="zh-CN" altLang="en-US" dirty="0"/>
              <a:t> </a:t>
            </a:r>
            <a:r>
              <a:rPr lang="en-US" altLang="zh-CN" dirty="0"/>
              <a:t>Wiki</a:t>
            </a:r>
            <a:r>
              <a:rPr lang="zh-CN" altLang="en-US" dirty="0"/>
              <a:t>建立两个页面组，机甲大师和其他竞赛，来储存相关的一些资料，便于共享及编辑。</a:t>
            </a:r>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10</a:t>
            </a:fld>
            <a:endParaRPr kumimoji="1" lang="zh-CN" altLang="en-US"/>
          </a:p>
        </p:txBody>
      </p:sp>
    </p:spTree>
    <p:extLst>
      <p:ext uri="{BB962C8B-B14F-4D97-AF65-F5344CB8AC3E}">
        <p14:creationId xmlns:p14="http://schemas.microsoft.com/office/powerpoint/2010/main" val="3778386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展示我们战队</a:t>
            </a:r>
            <a:r>
              <a:rPr lang="en-US" altLang="zh-CN" dirty="0"/>
              <a:t>ONES Wiki</a:t>
            </a:r>
            <a:r>
              <a:rPr lang="zh-CN" altLang="en-US" dirty="0"/>
              <a:t>界面，历届队员的信息以及每一年的资料。</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其他竞赛项目页面组存放实验室参加其他竞赛的一些资料。</a:t>
            </a:r>
          </a:p>
          <a:p>
            <a:r>
              <a:rPr lang="zh-CN" altLang="en-US" dirty="0"/>
              <a:t>在完成队伍的换届传承之后，就可以展开新赛季的团队建设了</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11</a:t>
            </a:fld>
            <a:endParaRPr kumimoji="1" lang="zh-CN" altLang="en-US"/>
          </a:p>
        </p:txBody>
      </p:sp>
    </p:spTree>
    <p:extLst>
      <p:ext uri="{BB962C8B-B14F-4D97-AF65-F5344CB8AC3E}">
        <p14:creationId xmlns:p14="http://schemas.microsoft.com/office/powerpoint/2010/main" val="3293629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团队建设第一步是明确战队当赛季的目标，只有大家达成统一目标才能心在一起，劲往一起使</a:t>
            </a:r>
            <a:r>
              <a:rPr kumimoji="1" lang="en-US" altLang="zh-CN" dirty="0"/>
              <a:t>~</a:t>
            </a:r>
          </a:p>
          <a:p>
            <a:r>
              <a:rPr kumimoji="1" lang="en-US" altLang="zh-CN" dirty="0"/>
              <a:t>WORD</a:t>
            </a:r>
            <a:r>
              <a:rPr kumimoji="1" lang="zh-CN" altLang="en-US" dirty="0"/>
              <a:t>文档</a:t>
            </a:r>
            <a:endParaRPr kumimoji="1" lang="en-US" altLang="zh-CN" dirty="0"/>
          </a:p>
          <a:p>
            <a:r>
              <a:rPr kumimoji="1" lang="zh-CN" altLang="en-US" dirty="0"/>
              <a:t>展示下一页</a:t>
            </a:r>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12</a:t>
            </a:fld>
            <a:endParaRPr kumimoji="1" lang="zh-CN" altLang="en-US"/>
          </a:p>
        </p:txBody>
      </p:sp>
    </p:spTree>
    <p:extLst>
      <p:ext uri="{BB962C8B-B14F-4D97-AF65-F5344CB8AC3E}">
        <p14:creationId xmlns:p14="http://schemas.microsoft.com/office/powerpoint/2010/main" val="2662607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根据会议内容及讨论简单倒排工期</a:t>
            </a:r>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13</a:t>
            </a:fld>
            <a:endParaRPr kumimoji="1" lang="zh-CN" altLang="en-US"/>
          </a:p>
        </p:txBody>
      </p:sp>
    </p:spTree>
    <p:extLst>
      <p:ext uri="{BB962C8B-B14F-4D97-AF65-F5344CB8AC3E}">
        <p14:creationId xmlns:p14="http://schemas.microsoft.com/office/powerpoint/2010/main" val="1122302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资源分配，包括人力、物资、设备、资金等，根据具体实施情况排出甘特图</a:t>
            </a:r>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14</a:t>
            </a:fld>
            <a:endParaRPr kumimoji="1" lang="zh-CN" altLang="en-US"/>
          </a:p>
        </p:txBody>
      </p:sp>
    </p:spTree>
    <p:extLst>
      <p:ext uri="{BB962C8B-B14F-4D97-AF65-F5344CB8AC3E}">
        <p14:creationId xmlns:p14="http://schemas.microsoft.com/office/powerpoint/2010/main" val="1020072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根据甘特图，在</a:t>
            </a:r>
            <a:r>
              <a:rPr lang="en-US" altLang="zh-CN" dirty="0"/>
              <a:t>ONES Project</a:t>
            </a:r>
            <a:r>
              <a:rPr lang="zh-CN" altLang="en-US" dirty="0"/>
              <a:t> 建立每个项目，明确需求、任务、迭代等安排。</a:t>
            </a:r>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15</a:t>
            </a:fld>
            <a:endParaRPr kumimoji="1" lang="zh-CN" altLang="en-US"/>
          </a:p>
        </p:txBody>
      </p:sp>
    </p:spTree>
    <p:extLst>
      <p:ext uri="{BB962C8B-B14F-4D97-AF65-F5344CB8AC3E}">
        <p14:creationId xmlns:p14="http://schemas.microsoft.com/office/powerpoint/2010/main" val="864164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根据甘特图，在</a:t>
            </a:r>
            <a:r>
              <a:rPr lang="en-US" altLang="zh-CN" dirty="0"/>
              <a:t>ONES Project</a:t>
            </a:r>
            <a:r>
              <a:rPr lang="zh-CN" altLang="en-US" dirty="0"/>
              <a:t> 建立每个项目，明确需求、任务、迭代等安排。</a:t>
            </a:r>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16</a:t>
            </a:fld>
            <a:endParaRPr kumimoji="1" lang="zh-CN" altLang="en-US"/>
          </a:p>
        </p:txBody>
      </p:sp>
    </p:spTree>
    <p:extLst>
      <p:ext uri="{BB962C8B-B14F-4D97-AF65-F5344CB8AC3E}">
        <p14:creationId xmlns:p14="http://schemas.microsoft.com/office/powerpoint/2010/main" val="4050291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在确定战队目标之后，紧接着去建设战队文化，战队文化分为精神文化和物质文化。</a:t>
            </a:r>
            <a:endParaRPr kumimoji="1" lang="en-US" altLang="zh-CN" dirty="0"/>
          </a:p>
          <a:p>
            <a:r>
              <a:rPr kumimoji="1" lang="zh-CN" altLang="en-US" dirty="0"/>
              <a:t>讲解</a:t>
            </a:r>
            <a:r>
              <a:rPr kumimoji="1" lang="en-US" altLang="zh-CN" dirty="0"/>
              <a:t>WORD</a:t>
            </a:r>
            <a:r>
              <a:rPr kumimoji="1" lang="zh-CN" altLang="en-US" dirty="0"/>
              <a:t>精神文化</a:t>
            </a:r>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17</a:t>
            </a:fld>
            <a:endParaRPr kumimoji="1" lang="zh-CN" altLang="en-US"/>
          </a:p>
        </p:txBody>
      </p:sp>
    </p:spTree>
    <p:extLst>
      <p:ext uri="{BB962C8B-B14F-4D97-AF65-F5344CB8AC3E}">
        <p14:creationId xmlns:p14="http://schemas.microsoft.com/office/powerpoint/2010/main" val="2083978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我们战队文化简单展示</a:t>
            </a:r>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18</a:t>
            </a:fld>
            <a:endParaRPr kumimoji="1" lang="zh-CN" altLang="en-US"/>
          </a:p>
        </p:txBody>
      </p:sp>
    </p:spTree>
    <p:extLst>
      <p:ext uri="{BB962C8B-B14F-4D97-AF65-F5344CB8AC3E}">
        <p14:creationId xmlns:p14="http://schemas.microsoft.com/office/powerpoint/2010/main" val="4092110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讲解</a:t>
            </a:r>
            <a:r>
              <a:rPr kumimoji="1" lang="en-US" altLang="zh-CN" dirty="0"/>
              <a:t>WORD</a:t>
            </a:r>
            <a:r>
              <a:rPr kumimoji="1" lang="zh-CN" altLang="en-US" dirty="0"/>
              <a:t>物质文化</a:t>
            </a:r>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19</a:t>
            </a:fld>
            <a:endParaRPr kumimoji="1" lang="zh-CN" altLang="en-US"/>
          </a:p>
        </p:txBody>
      </p:sp>
    </p:spTree>
    <p:extLst>
      <p:ext uri="{BB962C8B-B14F-4D97-AF65-F5344CB8AC3E}">
        <p14:creationId xmlns:p14="http://schemas.microsoft.com/office/powerpoint/2010/main" val="3498213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我们战队一些周边的简单展示</a:t>
            </a:r>
          </a:p>
          <a:p>
            <a:endParaRPr lang="zh-CN" altLang="en-US" dirty="0"/>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20</a:t>
            </a:fld>
            <a:endParaRPr kumimoji="1" lang="zh-CN" altLang="en-US"/>
          </a:p>
        </p:txBody>
      </p:sp>
    </p:spTree>
    <p:extLst>
      <p:ext uri="{BB962C8B-B14F-4D97-AF65-F5344CB8AC3E}">
        <p14:creationId xmlns:p14="http://schemas.microsoft.com/office/powerpoint/2010/main" val="3814065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我们战队一些周边的简单展示</a:t>
            </a:r>
          </a:p>
          <a:p>
            <a:endParaRPr lang="zh-CN" altLang="en-US" dirty="0"/>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21</a:t>
            </a:fld>
            <a:endParaRPr kumimoji="1" lang="zh-CN" altLang="en-US"/>
          </a:p>
        </p:txBody>
      </p:sp>
    </p:spTree>
    <p:extLst>
      <p:ext uri="{BB962C8B-B14F-4D97-AF65-F5344CB8AC3E}">
        <p14:creationId xmlns:p14="http://schemas.microsoft.com/office/powerpoint/2010/main" val="101588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我们战队文化简单展示</a:t>
            </a:r>
          </a:p>
          <a:p>
            <a:endParaRPr lang="zh-CN" altLang="en-US" dirty="0"/>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22</a:t>
            </a:fld>
            <a:endParaRPr kumimoji="1" lang="zh-CN" altLang="en-US"/>
          </a:p>
        </p:txBody>
      </p:sp>
    </p:spTree>
    <p:extLst>
      <p:ext uri="{BB962C8B-B14F-4D97-AF65-F5344CB8AC3E}">
        <p14:creationId xmlns:p14="http://schemas.microsoft.com/office/powerpoint/2010/main" val="17827155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战队文化的建设最重要的可能就是战队的规章制度，制定适合队伍的制度。一般来讲，战队的制度包含以上展示的这几种。</a:t>
            </a:r>
            <a:endParaRPr kumimoji="1" lang="en-US" altLang="zh-CN" dirty="0"/>
          </a:p>
          <a:p>
            <a:r>
              <a:rPr kumimoji="1" lang="zh-CN" altLang="en-US" dirty="0"/>
              <a:t>除此之外大家可以参考官方论坛战队开源的赛季规划来规划自己战队的制度建设。</a:t>
            </a:r>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23</a:t>
            </a:fld>
            <a:endParaRPr kumimoji="1" lang="zh-CN" altLang="en-US"/>
          </a:p>
        </p:txBody>
      </p:sp>
    </p:spTree>
    <p:extLst>
      <p:ext uri="{BB962C8B-B14F-4D97-AF65-F5344CB8AC3E}">
        <p14:creationId xmlns:p14="http://schemas.microsoft.com/office/powerpoint/2010/main" val="30474642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24</a:t>
            </a:fld>
            <a:endParaRPr kumimoji="1" lang="zh-CN" altLang="en-US"/>
          </a:p>
        </p:txBody>
      </p:sp>
    </p:spTree>
    <p:extLst>
      <p:ext uri="{BB962C8B-B14F-4D97-AF65-F5344CB8AC3E}">
        <p14:creationId xmlns:p14="http://schemas.microsoft.com/office/powerpoint/2010/main" val="3292810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25</a:t>
            </a:fld>
            <a:endParaRPr kumimoji="1" lang="zh-CN" altLang="en-US"/>
          </a:p>
        </p:txBody>
      </p:sp>
    </p:spTree>
    <p:extLst>
      <p:ext uri="{BB962C8B-B14F-4D97-AF65-F5344CB8AC3E}">
        <p14:creationId xmlns:p14="http://schemas.microsoft.com/office/powerpoint/2010/main" val="3879837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26</a:t>
            </a:fld>
            <a:endParaRPr kumimoji="1" lang="zh-CN" altLang="en-US"/>
          </a:p>
        </p:txBody>
      </p:sp>
    </p:spTree>
    <p:extLst>
      <p:ext uri="{BB962C8B-B14F-4D97-AF65-F5344CB8AC3E}">
        <p14:creationId xmlns:p14="http://schemas.microsoft.com/office/powerpoint/2010/main" val="3609230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27</a:t>
            </a:fld>
            <a:endParaRPr kumimoji="1" lang="zh-CN" altLang="en-US"/>
          </a:p>
        </p:txBody>
      </p:sp>
    </p:spTree>
    <p:extLst>
      <p:ext uri="{BB962C8B-B14F-4D97-AF65-F5344CB8AC3E}">
        <p14:creationId xmlns:p14="http://schemas.microsoft.com/office/powerpoint/2010/main" val="3442733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28</a:t>
            </a:fld>
            <a:endParaRPr kumimoji="1" lang="zh-CN" altLang="en-US"/>
          </a:p>
        </p:txBody>
      </p:sp>
    </p:spTree>
    <p:extLst>
      <p:ext uri="{BB962C8B-B14F-4D97-AF65-F5344CB8AC3E}">
        <p14:creationId xmlns:p14="http://schemas.microsoft.com/office/powerpoint/2010/main" val="1666435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29</a:t>
            </a:fld>
            <a:endParaRPr kumimoji="1" lang="zh-CN" altLang="en-US"/>
          </a:p>
        </p:txBody>
      </p:sp>
    </p:spTree>
    <p:extLst>
      <p:ext uri="{BB962C8B-B14F-4D97-AF65-F5344CB8AC3E}">
        <p14:creationId xmlns:p14="http://schemas.microsoft.com/office/powerpoint/2010/main" val="24680444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30</a:t>
            </a:fld>
            <a:endParaRPr kumimoji="1" lang="zh-CN" altLang="en-US"/>
          </a:p>
        </p:txBody>
      </p:sp>
    </p:spTree>
    <p:extLst>
      <p:ext uri="{BB962C8B-B14F-4D97-AF65-F5344CB8AC3E}">
        <p14:creationId xmlns:p14="http://schemas.microsoft.com/office/powerpoint/2010/main" val="3642983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那么介绍完团队的换届传承、建设之后呢，结合现在的时间点来以我们战队的实际情况为例，讲解下招新。最近正是新生入学，也是战队招新的最好时刻！</a:t>
            </a:r>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31</a:t>
            </a:fld>
            <a:endParaRPr kumimoji="1" lang="zh-CN" altLang="en-US"/>
          </a:p>
        </p:txBody>
      </p:sp>
    </p:spTree>
    <p:extLst>
      <p:ext uri="{BB962C8B-B14F-4D97-AF65-F5344CB8AC3E}">
        <p14:creationId xmlns:p14="http://schemas.microsoft.com/office/powerpoint/2010/main" val="25993171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相关活动：</a:t>
            </a:r>
            <a:r>
              <a:rPr kumimoji="1" lang="en-US" altLang="zh-CN" dirty="0"/>
              <a:t>1. </a:t>
            </a:r>
            <a:r>
              <a:rPr kumimoji="1" lang="zh-CN" altLang="en-US" dirty="0"/>
              <a:t>实验室讲解</a:t>
            </a:r>
            <a:r>
              <a:rPr kumimoji="1" lang="en-US" altLang="zh-CN" dirty="0"/>
              <a:t>  2.</a:t>
            </a:r>
            <a:r>
              <a:rPr kumimoji="1" lang="zh-CN" altLang="en-US" dirty="0"/>
              <a:t>抽奖活动 </a:t>
            </a:r>
            <a:r>
              <a:rPr kumimoji="1" lang="en-US" altLang="zh-CN" dirty="0"/>
              <a:t>3.</a:t>
            </a:r>
            <a:r>
              <a:rPr kumimoji="1" lang="zh-CN" altLang="en-US" dirty="0"/>
              <a:t>试飞试玩活动  </a:t>
            </a:r>
            <a:r>
              <a:rPr kumimoji="1" lang="en-US" altLang="zh-CN" dirty="0"/>
              <a:t>4.</a:t>
            </a:r>
            <a:r>
              <a:rPr kumimoji="1" lang="zh-CN" altLang="en-US" dirty="0"/>
              <a:t>实验室参观  </a:t>
            </a:r>
            <a:r>
              <a:rPr kumimoji="1" lang="en-US" altLang="zh-CN" dirty="0"/>
              <a:t>5.</a:t>
            </a:r>
            <a:r>
              <a:rPr kumimoji="1" lang="zh-CN" altLang="en-US" dirty="0"/>
              <a:t>宣讲会  </a:t>
            </a:r>
            <a:r>
              <a:rPr kumimoji="1" lang="en-US" altLang="zh-CN" dirty="0"/>
              <a:t>6.</a:t>
            </a:r>
            <a:r>
              <a:rPr kumimoji="1" lang="zh-CN" altLang="en-US" dirty="0"/>
              <a:t>面试  </a:t>
            </a:r>
            <a:r>
              <a:rPr kumimoji="1" lang="en-US" altLang="zh-CN" dirty="0"/>
              <a:t>7.</a:t>
            </a:r>
            <a:r>
              <a:rPr kumimoji="1" lang="zh-CN" altLang="en-US" dirty="0"/>
              <a:t>培训  </a:t>
            </a:r>
            <a:r>
              <a:rPr kumimoji="1" lang="en-US" altLang="zh-CN" dirty="0"/>
              <a:t>8.</a:t>
            </a:r>
            <a:r>
              <a:rPr kumimoji="1" lang="zh-CN" altLang="en-US" dirty="0"/>
              <a:t>考核  </a:t>
            </a:r>
            <a:r>
              <a:rPr kumimoji="1" lang="en-US" altLang="zh-CN" dirty="0"/>
              <a:t>9.</a:t>
            </a:r>
            <a:r>
              <a:rPr kumimoji="1" lang="zh-CN" altLang="en-US" dirty="0"/>
              <a:t>校内赛  </a:t>
            </a:r>
            <a:r>
              <a:rPr kumimoji="1" lang="en-US" altLang="zh-CN" dirty="0"/>
              <a:t>10.</a:t>
            </a:r>
            <a:r>
              <a:rPr kumimoji="1" lang="zh-CN" altLang="en-US" dirty="0"/>
              <a:t>人才选拔</a:t>
            </a:r>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32</a:t>
            </a:fld>
            <a:endParaRPr kumimoji="1" lang="zh-CN" altLang="en-US"/>
          </a:p>
        </p:txBody>
      </p:sp>
    </p:spTree>
    <p:extLst>
      <p:ext uri="{BB962C8B-B14F-4D97-AF65-F5344CB8AC3E}">
        <p14:creationId xmlns:p14="http://schemas.microsoft.com/office/powerpoint/2010/main" val="5924157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33</a:t>
            </a:fld>
            <a:endParaRPr kumimoji="1" lang="zh-CN" altLang="en-US"/>
          </a:p>
        </p:txBody>
      </p:sp>
    </p:spTree>
    <p:extLst>
      <p:ext uri="{BB962C8B-B14F-4D97-AF65-F5344CB8AC3E}">
        <p14:creationId xmlns:p14="http://schemas.microsoft.com/office/powerpoint/2010/main" val="32360140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34</a:t>
            </a:fld>
            <a:endParaRPr kumimoji="1" lang="zh-CN" altLang="en-US"/>
          </a:p>
        </p:txBody>
      </p:sp>
    </p:spTree>
    <p:extLst>
      <p:ext uri="{BB962C8B-B14F-4D97-AF65-F5344CB8AC3E}">
        <p14:creationId xmlns:p14="http://schemas.microsoft.com/office/powerpoint/2010/main" val="1582199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35</a:t>
            </a:fld>
            <a:endParaRPr kumimoji="1" lang="zh-CN" altLang="en-US"/>
          </a:p>
        </p:txBody>
      </p:sp>
    </p:spTree>
    <p:extLst>
      <p:ext uri="{BB962C8B-B14F-4D97-AF65-F5344CB8AC3E}">
        <p14:creationId xmlns:p14="http://schemas.microsoft.com/office/powerpoint/2010/main" val="38741676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36</a:t>
            </a:fld>
            <a:endParaRPr kumimoji="1" lang="zh-CN" altLang="en-US"/>
          </a:p>
        </p:txBody>
      </p:sp>
    </p:spTree>
    <p:extLst>
      <p:ext uri="{BB962C8B-B14F-4D97-AF65-F5344CB8AC3E}">
        <p14:creationId xmlns:p14="http://schemas.microsoft.com/office/powerpoint/2010/main" val="22689866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37</a:t>
            </a:fld>
            <a:endParaRPr kumimoji="1" lang="zh-CN" altLang="en-US"/>
          </a:p>
        </p:txBody>
      </p:sp>
    </p:spTree>
    <p:extLst>
      <p:ext uri="{BB962C8B-B14F-4D97-AF65-F5344CB8AC3E}">
        <p14:creationId xmlns:p14="http://schemas.microsoft.com/office/powerpoint/2010/main" val="34425481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今年的培训体系主要是针对校内赛：</a:t>
            </a:r>
            <a:r>
              <a:rPr kumimoji="1" lang="en-US" altLang="zh-CN" dirty="0"/>
              <a:t>1. </a:t>
            </a:r>
            <a:r>
              <a:rPr kumimoji="1" lang="zh-CN" altLang="en-US" dirty="0"/>
              <a:t>面向大一、大二；分两项，机器人对抗赛和视觉挑战赛；</a:t>
            </a:r>
            <a:r>
              <a:rPr kumimoji="1" lang="en-US" altLang="zh-CN" dirty="0"/>
              <a:t>2. </a:t>
            </a:r>
            <a:r>
              <a:rPr kumimoji="1" lang="zh-CN" altLang="en-US" dirty="0"/>
              <a:t>招新时渗透，招新培训方向即校内赛需要找掌握的技术内容；</a:t>
            </a:r>
            <a:r>
              <a:rPr kumimoji="1" lang="en-US" altLang="zh-CN" dirty="0"/>
              <a:t>3. </a:t>
            </a:r>
            <a:r>
              <a:rPr kumimoji="1" lang="zh-CN" altLang="en-US" dirty="0"/>
              <a:t>实验室宣讲会涉及到去年校内赛的成果展示以及今年的规则讲解  </a:t>
            </a:r>
            <a:r>
              <a:rPr kumimoji="1" lang="en-US" altLang="zh-CN" dirty="0"/>
              <a:t>4.</a:t>
            </a:r>
            <a:r>
              <a:rPr kumimoji="1" lang="zh-CN" altLang="en-US" dirty="0"/>
              <a:t>整个校内赛的流程以机甲大师对抗赛为模板进行，穿插技术评审，以及比赛前的预检录、热身赛、决赛</a:t>
            </a:r>
            <a:endParaRPr kumimoji="1" lang="en-US" altLang="zh-CN" dirty="0"/>
          </a:p>
          <a:p>
            <a:endParaRPr lang="zh-CN" altLang="en-US" dirty="0"/>
          </a:p>
        </p:txBody>
      </p:sp>
      <p:sp>
        <p:nvSpPr>
          <p:cNvPr id="4" name="灯片编号占位符 3"/>
          <p:cNvSpPr>
            <a:spLocks noGrp="1"/>
          </p:cNvSpPr>
          <p:nvPr>
            <p:ph type="sldNum" sz="quarter" idx="5"/>
          </p:nvPr>
        </p:nvSpPr>
        <p:spPr/>
        <p:txBody>
          <a:bodyPr/>
          <a:lstStyle/>
          <a:p>
            <a:fld id="{ADA5D6CA-F050-EB48-B4B2-57588DAC1BDB}" type="slidenum">
              <a:rPr kumimoji="1" lang="zh-CN" altLang="en-US" smtClean="0"/>
              <a:t>38</a:t>
            </a:fld>
            <a:endParaRPr kumimoji="1" lang="zh-CN" altLang="en-US"/>
          </a:p>
        </p:txBody>
      </p:sp>
    </p:spTree>
    <p:extLst>
      <p:ext uri="{BB962C8B-B14F-4D97-AF65-F5344CB8AC3E}">
        <p14:creationId xmlns:p14="http://schemas.microsoft.com/office/powerpoint/2010/main" val="1386941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除了战队自身的培训资料的制定之外呢，我们还要学会资源利用，提示论坛资料</a:t>
            </a:r>
            <a:endParaRPr kumimoji="1" lang="en-US" altLang="zh-CN" dirty="0"/>
          </a:p>
          <a:p>
            <a:r>
              <a:rPr kumimoji="1" lang="zh-CN" altLang="en-US" dirty="0"/>
              <a:t>课程沙龙方便大家了解比赛的相关讯息，了解这个组未来的发展方向，遇到的难题等等，提高他们的兴趣度</a:t>
            </a:r>
            <a:endParaRPr kumimoji="1" lang="en-US" altLang="zh-CN" dirty="0"/>
          </a:p>
          <a:p>
            <a:r>
              <a:rPr kumimoji="1" lang="zh-CN" altLang="en-US" dirty="0"/>
              <a:t>研发知识库，结合具体的知识点及方向，有助于减轻队伍自身构建培训内容的压力</a:t>
            </a:r>
            <a:endParaRPr kumimoji="1" lang="en-US" altLang="zh-CN" dirty="0"/>
          </a:p>
          <a:p>
            <a:r>
              <a:rPr kumimoji="1" lang="zh-CN" altLang="en-US" dirty="0"/>
              <a:t>那么今天关于传承招新的介绍就到这里结束了，欢迎大家交流沟通</a:t>
            </a:r>
            <a:r>
              <a:rPr kumimoji="1" lang="en-US" altLang="zh-CN" dirty="0"/>
              <a:t>~</a:t>
            </a:r>
          </a:p>
        </p:txBody>
      </p:sp>
      <p:sp>
        <p:nvSpPr>
          <p:cNvPr id="4" name="幻灯片编号占位符 3"/>
          <p:cNvSpPr>
            <a:spLocks noGrp="1"/>
          </p:cNvSpPr>
          <p:nvPr>
            <p:ph type="sldNum" sz="quarter" idx="10"/>
          </p:nvPr>
        </p:nvSpPr>
        <p:spPr/>
        <p:txBody>
          <a:bodyPr/>
          <a:lstStyle/>
          <a:p>
            <a:fld id="{88D19DD7-8525-0949-BB86-9012F30659B4}" type="slidenum">
              <a:rPr kumimoji="1" lang="zh-CN" altLang="en-US" smtClean="0"/>
              <a:t>39</a:t>
            </a:fld>
            <a:endParaRPr kumimoji="1" lang="zh-CN" altLang="en-US"/>
          </a:p>
        </p:txBody>
      </p:sp>
    </p:spTree>
    <p:extLst>
      <p:ext uri="{BB962C8B-B14F-4D97-AF65-F5344CB8AC3E}">
        <p14:creationId xmlns:p14="http://schemas.microsoft.com/office/powerpoint/2010/main" val="23172651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DA5D6CA-F050-EB48-B4B2-57588DAC1BDB}" type="slidenum">
              <a:rPr kumimoji="1" lang="zh-CN" altLang="en-US" smtClean="0"/>
              <a:t>40</a:t>
            </a:fld>
            <a:endParaRPr kumimoji="1" lang="zh-CN" altLang="en-US"/>
          </a:p>
        </p:txBody>
      </p:sp>
    </p:spTree>
    <p:extLst>
      <p:ext uri="{BB962C8B-B14F-4D97-AF65-F5344CB8AC3E}">
        <p14:creationId xmlns:p14="http://schemas.microsoft.com/office/powerpoint/2010/main" val="543040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1686091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2097000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1937507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1401525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1842942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1177620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1061461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831749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1244099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1673173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2142FBC-A20F-A040-B0C1-8FB9F1FAF555}" type="datetimeFigureOut">
              <a:rPr kumimoji="1" lang="zh-CN" altLang="en-US" smtClean="0"/>
              <a:t>2020/9/30</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1868896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42FBC-A20F-A040-B0C1-8FB9F1FAF555}" type="datetimeFigureOut">
              <a:rPr kumimoji="1" lang="zh-CN" altLang="en-US" smtClean="0"/>
              <a:t>2020/9/30</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5F6DA1-60DD-6D4B-8800-C061F941588E}" type="slidenum">
              <a:rPr kumimoji="1" lang="zh-CN" altLang="en-US" smtClean="0"/>
              <a:t>‹#›</a:t>
            </a:fld>
            <a:endParaRPr kumimoji="1" lang="zh-CN" altLang="en-US"/>
          </a:p>
        </p:txBody>
      </p:sp>
    </p:spTree>
    <p:extLst>
      <p:ext uri="{BB962C8B-B14F-4D97-AF65-F5344CB8AC3E}">
        <p14:creationId xmlns:p14="http://schemas.microsoft.com/office/powerpoint/2010/main" val="772616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25307;&#26032;&#29616;&#22330;.mp4"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image" Target="../media/image26.jpg"/></Relationships>
</file>

<file path=ppt/slides/_rels/slide33.xml.rels><?xml version="1.0" encoding="UTF-8" standalone="yes"?>
<Relationships xmlns="http://schemas.openxmlformats.org/package/2006/relationships"><Relationship Id="rId3" Type="http://schemas.openxmlformats.org/officeDocument/2006/relationships/hyperlink" Target="&#25307;&#26032;&#29616;&#22330;.mp4"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hyperlink" Target="&#25307;&#26032;&#29616;&#22330;.mp4"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25307;&#26032;&#29616;&#22330;.mp4"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JPG"/></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647" y="288904"/>
            <a:ext cx="969228" cy="800690"/>
          </a:xfrm>
          <a:prstGeom prst="rect">
            <a:avLst/>
          </a:prstGeom>
        </p:spPr>
      </p:pic>
      <p:sp>
        <p:nvSpPr>
          <p:cNvPr id="3" name="标题 1"/>
          <p:cNvSpPr>
            <a:spLocks noGrp="1"/>
          </p:cNvSpPr>
          <p:nvPr>
            <p:ph type="ctrTitle"/>
          </p:nvPr>
        </p:nvSpPr>
        <p:spPr>
          <a:xfrm>
            <a:off x="1785508" y="1428096"/>
            <a:ext cx="9020144" cy="3081203"/>
          </a:xfrm>
        </p:spPr>
        <p:txBody>
          <a:bodyPr>
            <a:normAutofit/>
          </a:bodyPr>
          <a:lstStyle/>
          <a:p>
            <a:pPr>
              <a:lnSpc>
                <a:spcPct val="150000"/>
              </a:lnSpc>
            </a:pPr>
            <a:r>
              <a:rPr kumimoji="1" lang="en-US" altLang="zh-CN" sz="4000" b="1" dirty="0" err="1">
                <a:latin typeface="微软雅黑" panose="020B0503020204020204" pitchFamily="34" charset="-122"/>
                <a:ea typeface="微软雅黑" panose="020B0503020204020204" pitchFamily="34" charset="-122"/>
                <a:cs typeface="Microsoft YaHei Light" charset="-122"/>
              </a:rPr>
              <a:t>RoboMaster</a:t>
            </a:r>
            <a:r>
              <a:rPr kumimoji="1" lang="zh-CN" altLang="en-US" sz="4000" b="1" dirty="0">
                <a:latin typeface="微软雅黑" panose="020B0503020204020204" pitchFamily="34" charset="-122"/>
                <a:ea typeface="微软雅黑" panose="020B0503020204020204" pitchFamily="34" charset="-122"/>
                <a:cs typeface="Microsoft YaHei Light" charset="-122"/>
              </a:rPr>
              <a:t> </a:t>
            </a:r>
            <a:r>
              <a:rPr kumimoji="1" lang="en-US" altLang="zh-CN" sz="4000" b="1" dirty="0">
                <a:latin typeface="微软雅黑" panose="020B0503020204020204" pitchFamily="34" charset="-122"/>
                <a:ea typeface="微软雅黑" panose="020B0503020204020204" pitchFamily="34" charset="-122"/>
                <a:cs typeface="Microsoft YaHei Light" charset="-122"/>
              </a:rPr>
              <a:t>2021</a:t>
            </a:r>
            <a:r>
              <a:rPr kumimoji="1" lang="zh-CN" altLang="en-US" sz="4000" b="1" dirty="0">
                <a:latin typeface="微软雅黑" panose="020B0503020204020204" pitchFamily="34" charset="-122"/>
                <a:ea typeface="微软雅黑" panose="020B0503020204020204" pitchFamily="34" charset="-122"/>
                <a:cs typeface="Microsoft YaHei Light" charset="-122"/>
              </a:rPr>
              <a:t> 官方直播</a:t>
            </a:r>
            <a:br>
              <a:rPr kumimoji="1" lang="en-US" altLang="zh-CN" sz="4000" b="1" dirty="0">
                <a:latin typeface="微软雅黑" panose="020B0503020204020204" pitchFamily="34" charset="-122"/>
                <a:ea typeface="微软雅黑" panose="020B0503020204020204" pitchFamily="34" charset="-122"/>
                <a:cs typeface="Microsoft YaHei Light" charset="-122"/>
              </a:rPr>
            </a:br>
            <a:r>
              <a:rPr kumimoji="1" lang="zh-CN" altLang="en-US" sz="4000" b="1" dirty="0">
                <a:latin typeface="微软雅黑" panose="020B0503020204020204" pitchFamily="34" charset="-122"/>
                <a:ea typeface="微软雅黑" panose="020B0503020204020204" pitchFamily="34" charset="-122"/>
                <a:cs typeface="Microsoft YaHei Light" charset="-122"/>
              </a:rPr>
              <a:t>第一期 招新传承经验分享</a:t>
            </a:r>
            <a:br>
              <a:rPr kumimoji="1" lang="en-US" altLang="zh-CN" sz="1600" dirty="0">
                <a:solidFill>
                  <a:srgbClr val="FF0000"/>
                </a:solidFill>
                <a:latin typeface="微软雅黑" panose="020B0503020204020204" pitchFamily="34" charset="-122"/>
                <a:ea typeface="微软雅黑" panose="020B0503020204020204" pitchFamily="34" charset="-122"/>
                <a:cs typeface="Microsoft YaHei Light" charset="-122"/>
              </a:rPr>
            </a:br>
            <a:endParaRPr kumimoji="1" lang="zh-CN" altLang="en-US" sz="3200" b="1" dirty="0">
              <a:latin typeface="微软雅黑" panose="020B0503020204020204" pitchFamily="34" charset="-122"/>
              <a:ea typeface="微软雅黑" panose="020B0503020204020204" pitchFamily="34" charset="-122"/>
              <a:cs typeface="Microsoft YaHei Light" charset="-122"/>
            </a:endParaRPr>
          </a:p>
        </p:txBody>
      </p:sp>
      <p:sp>
        <p:nvSpPr>
          <p:cNvPr id="4" name="文本框 3">
            <a:extLst>
              <a:ext uri="{FF2B5EF4-FFF2-40B4-BE49-F238E27FC236}">
                <a16:creationId xmlns:a16="http://schemas.microsoft.com/office/drawing/2014/main" id="{6F9F3971-B45B-4501-944E-013021D8ACF9}"/>
              </a:ext>
            </a:extLst>
          </p:cNvPr>
          <p:cNvSpPr txBox="1"/>
          <p:nvPr/>
        </p:nvSpPr>
        <p:spPr>
          <a:xfrm>
            <a:off x="766916" y="3175819"/>
            <a:ext cx="1681316" cy="1091381"/>
          </a:xfrm>
          <a:prstGeom prst="rect">
            <a:avLst/>
          </a:prstGeom>
          <a:noFill/>
        </p:spPr>
        <p:txBody>
          <a:bodyPr wrap="square" rtlCol="0">
            <a:spAutoFit/>
          </a:bodyPr>
          <a:lstStyle/>
          <a:p>
            <a:endParaRPr lang="zh-CN" altLang="en-US" dirty="0"/>
          </a:p>
        </p:txBody>
      </p:sp>
      <p:sp>
        <p:nvSpPr>
          <p:cNvPr id="6" name="文本框 5">
            <a:extLst>
              <a:ext uri="{FF2B5EF4-FFF2-40B4-BE49-F238E27FC236}">
                <a16:creationId xmlns:a16="http://schemas.microsoft.com/office/drawing/2014/main" id="{390893BC-D08E-4F11-AEBD-C1DEE6CE762A}"/>
              </a:ext>
            </a:extLst>
          </p:cNvPr>
          <p:cNvSpPr txBox="1"/>
          <p:nvPr/>
        </p:nvSpPr>
        <p:spPr>
          <a:xfrm>
            <a:off x="4737167" y="4473677"/>
            <a:ext cx="3116826" cy="1317092"/>
          </a:xfrm>
          <a:prstGeom prst="rect">
            <a:avLst/>
          </a:prstGeom>
          <a:noFill/>
        </p:spPr>
        <p:txBody>
          <a:bodyPr wrap="square" rtlCol="0">
            <a:spAutoFit/>
          </a:bodyPr>
          <a:lstStyle/>
          <a:p>
            <a:pPr>
              <a:lnSpc>
                <a:spcPct val="150000"/>
              </a:lnSpc>
            </a:pPr>
            <a:r>
              <a:rPr kumimoji="1" lang="zh-CN" altLang="en-US" sz="2800" b="1" dirty="0">
                <a:latin typeface="微软雅黑" panose="020B0503020204020204" pitchFamily="34" charset="-122"/>
                <a:ea typeface="微软雅黑" panose="020B0503020204020204" pitchFamily="34" charset="-122"/>
                <a:cs typeface="Microsoft YaHei Light" charset="-122"/>
              </a:rPr>
              <a:t>主讲人：高美芳</a:t>
            </a:r>
            <a:br>
              <a:rPr kumimoji="1" lang="en-US" altLang="zh-CN" sz="2800" b="1" dirty="0">
                <a:latin typeface="微软雅黑" panose="020B0503020204020204" pitchFamily="34" charset="-122"/>
                <a:ea typeface="微软雅黑" panose="020B0503020204020204" pitchFamily="34" charset="-122"/>
                <a:cs typeface="Microsoft YaHei Light" charset="-122"/>
              </a:rPr>
            </a:br>
            <a:r>
              <a:rPr kumimoji="1" lang="zh-CN" altLang="en-US" sz="2800" b="1" dirty="0">
                <a:latin typeface="微软雅黑" panose="020B0503020204020204" pitchFamily="34" charset="-122"/>
                <a:ea typeface="微软雅黑" panose="020B0503020204020204" pitchFamily="34" charset="-122"/>
                <a:cs typeface="Microsoft YaHei Light" charset="-122"/>
              </a:rPr>
              <a:t>主持人：智宝</a:t>
            </a:r>
            <a:endParaRPr lang="zh-CN" altLang="en-US" sz="2800" dirty="0"/>
          </a:p>
        </p:txBody>
      </p:sp>
    </p:spTree>
    <p:extLst>
      <p:ext uri="{BB962C8B-B14F-4D97-AF65-F5344CB8AC3E}">
        <p14:creationId xmlns:p14="http://schemas.microsoft.com/office/powerpoint/2010/main" val="59340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6B5D362-8CAC-4D91-BA22-DF7A9EB02BE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29073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D8B04B54-9DCB-444A-8302-0B9A9D6427DC}"/>
              </a:ext>
            </a:extLst>
          </p:cNvPr>
          <p:cNvSpPr txBox="1"/>
          <p:nvPr/>
        </p:nvSpPr>
        <p:spPr>
          <a:xfrm>
            <a:off x="2141908" y="947757"/>
            <a:ext cx="1005404" cy="584775"/>
          </a:xfrm>
          <a:prstGeom prst="rect">
            <a:avLst/>
          </a:prstGeom>
          <a:noFill/>
        </p:spPr>
        <p:txBody>
          <a:bodyPr wrap="none" rtlCol="0">
            <a:spAutoFit/>
          </a:bodyPr>
          <a:lstStyle/>
          <a:p>
            <a:pPr algn="ctr"/>
            <a:r>
              <a:rPr kumimoji="1" lang="zh-CN" altLang="en-US" sz="3200" dirty="0">
                <a:latin typeface="微软雅黑" panose="020B0503020204020204" pitchFamily="34" charset="-122"/>
                <a:ea typeface="微软雅黑" panose="020B0503020204020204" pitchFamily="34" charset="-122"/>
              </a:rPr>
              <a:t>目录</a:t>
            </a:r>
          </a:p>
        </p:txBody>
      </p:sp>
      <p:cxnSp>
        <p:nvCxnSpPr>
          <p:cNvPr id="7" name="直接连接符 6">
            <a:extLst>
              <a:ext uri="{FF2B5EF4-FFF2-40B4-BE49-F238E27FC236}">
                <a16:creationId xmlns:a16="http://schemas.microsoft.com/office/drawing/2014/main" id="{C28C4BE8-9C92-447C-A83B-F308CEC73117}"/>
              </a:ext>
            </a:extLst>
          </p:cNvPr>
          <p:cNvCxnSpPr/>
          <p:nvPr/>
        </p:nvCxnSpPr>
        <p:spPr>
          <a:xfrm>
            <a:off x="2079255" y="1571860"/>
            <a:ext cx="1130710" cy="0"/>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8" name="文本框 7">
            <a:extLst>
              <a:ext uri="{FF2B5EF4-FFF2-40B4-BE49-F238E27FC236}">
                <a16:creationId xmlns:a16="http://schemas.microsoft.com/office/drawing/2014/main" id="{9C22C953-E496-43D9-93F8-F9E06A2D008A}"/>
              </a:ext>
            </a:extLst>
          </p:cNvPr>
          <p:cNvSpPr txBox="1"/>
          <p:nvPr/>
        </p:nvSpPr>
        <p:spPr>
          <a:xfrm>
            <a:off x="4753290" y="2108562"/>
            <a:ext cx="800219" cy="523220"/>
          </a:xfrm>
          <a:prstGeom prst="rect">
            <a:avLst/>
          </a:prstGeom>
          <a:noFill/>
        </p:spPr>
        <p:txBody>
          <a:bodyPr wrap="square" rtlCol="0">
            <a:spAutoFit/>
          </a:bodyPr>
          <a:lstStyle/>
          <a:p>
            <a:r>
              <a:rPr lang="en-US" altLang="zh-CN" sz="2800" dirty="0">
                <a:solidFill>
                  <a:schemeClr val="bg1">
                    <a:lumMod val="50000"/>
                  </a:schemeClr>
                </a:solidFill>
                <a:latin typeface="微软雅黑" panose="020B0503020204020204" pitchFamily="34" charset="-122"/>
                <a:ea typeface="微软雅黑" panose="020B0503020204020204" pitchFamily="34" charset="-122"/>
              </a:rPr>
              <a:t>01</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DB82663E-F8A6-4908-99E8-47EFD41AB25E}"/>
              </a:ext>
            </a:extLst>
          </p:cNvPr>
          <p:cNvSpPr txBox="1"/>
          <p:nvPr/>
        </p:nvSpPr>
        <p:spPr>
          <a:xfrm>
            <a:off x="4753290" y="2812251"/>
            <a:ext cx="604653" cy="523220"/>
          </a:xfrm>
          <a:prstGeom prst="rect">
            <a:avLst/>
          </a:prstGeom>
          <a:noFill/>
        </p:spPr>
        <p:txBody>
          <a:bodyPr wrap="none" rtlCol="0">
            <a:spAutoFit/>
          </a:bodyPr>
          <a:lstStyle/>
          <a:p>
            <a:r>
              <a:rPr lang="en-US" altLang="zh-CN" sz="2800" dirty="0">
                <a:solidFill>
                  <a:schemeClr val="bg1">
                    <a:lumMod val="50000"/>
                  </a:schemeClr>
                </a:solidFill>
                <a:latin typeface="微软雅黑" panose="020B0503020204020204" pitchFamily="34" charset="-122"/>
                <a:ea typeface="微软雅黑" panose="020B0503020204020204" pitchFamily="34" charset="-122"/>
              </a:rPr>
              <a:t>02</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C74E0E31-B626-4338-93E9-F870EC96751D}"/>
              </a:ext>
            </a:extLst>
          </p:cNvPr>
          <p:cNvSpPr txBox="1"/>
          <p:nvPr/>
        </p:nvSpPr>
        <p:spPr>
          <a:xfrm>
            <a:off x="4753290" y="3515940"/>
            <a:ext cx="604653" cy="523220"/>
          </a:xfrm>
          <a:prstGeom prst="rect">
            <a:avLst/>
          </a:prstGeom>
          <a:noFill/>
        </p:spPr>
        <p:txBody>
          <a:bodyPr wrap="none" rtlCol="0">
            <a:spAutoFit/>
          </a:bodyPr>
          <a:lstStyle/>
          <a:p>
            <a:r>
              <a:rPr lang="en-US" altLang="zh-CN" sz="2800" dirty="0">
                <a:solidFill>
                  <a:schemeClr val="bg1">
                    <a:lumMod val="50000"/>
                  </a:schemeClr>
                </a:solidFill>
                <a:latin typeface="微软雅黑" panose="020B0503020204020204" pitchFamily="34" charset="-122"/>
                <a:ea typeface="微软雅黑" panose="020B0503020204020204" pitchFamily="34" charset="-122"/>
              </a:rPr>
              <a:t>03</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94881DEB-251B-4D8B-B01C-97EE5F4048A4}"/>
              </a:ext>
            </a:extLst>
          </p:cNvPr>
          <p:cNvSpPr txBox="1"/>
          <p:nvPr/>
        </p:nvSpPr>
        <p:spPr>
          <a:xfrm>
            <a:off x="5839753" y="2139339"/>
            <a:ext cx="800219"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换届</a:t>
            </a:r>
          </a:p>
        </p:txBody>
      </p:sp>
      <p:sp>
        <p:nvSpPr>
          <p:cNvPr id="17" name="文本框 16">
            <a:extLst>
              <a:ext uri="{FF2B5EF4-FFF2-40B4-BE49-F238E27FC236}">
                <a16:creationId xmlns:a16="http://schemas.microsoft.com/office/drawing/2014/main" id="{E1C1C275-3827-4E78-A5FE-FF55DB94EE86}"/>
              </a:ext>
            </a:extLst>
          </p:cNvPr>
          <p:cNvSpPr txBox="1"/>
          <p:nvPr/>
        </p:nvSpPr>
        <p:spPr>
          <a:xfrm>
            <a:off x="4753290" y="4929429"/>
            <a:ext cx="604653" cy="523220"/>
          </a:xfrm>
          <a:prstGeom prst="rect">
            <a:avLst/>
          </a:prstGeom>
          <a:noFill/>
        </p:spPr>
        <p:txBody>
          <a:bodyPr wrap="none" rtlCol="0">
            <a:spAutoFit/>
          </a:bodyPr>
          <a:lstStyle/>
          <a:p>
            <a:r>
              <a:rPr lang="en-US" altLang="zh-CN" sz="2800" dirty="0">
                <a:solidFill>
                  <a:schemeClr val="bg1">
                    <a:lumMod val="50000"/>
                  </a:schemeClr>
                </a:solidFill>
                <a:latin typeface="微软雅黑" panose="020B0503020204020204" pitchFamily="34" charset="-122"/>
                <a:ea typeface="微软雅黑" panose="020B0503020204020204" pitchFamily="34" charset="-122"/>
              </a:rPr>
              <a:t>05</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A5D29FF0-790F-4529-977C-FBAEF93EE124}"/>
              </a:ext>
            </a:extLst>
          </p:cNvPr>
          <p:cNvSpPr txBox="1"/>
          <p:nvPr/>
        </p:nvSpPr>
        <p:spPr>
          <a:xfrm>
            <a:off x="4753289" y="4219629"/>
            <a:ext cx="604653" cy="523220"/>
          </a:xfrm>
          <a:prstGeom prst="rect">
            <a:avLst/>
          </a:prstGeom>
          <a:noFill/>
        </p:spPr>
        <p:txBody>
          <a:bodyPr wrap="none" rtlCol="0">
            <a:spAutoFit/>
          </a:bodyPr>
          <a:lstStyle/>
          <a:p>
            <a:r>
              <a:rPr lang="en-US" altLang="zh-CN" sz="2800" dirty="0">
                <a:solidFill>
                  <a:schemeClr val="bg1">
                    <a:lumMod val="50000"/>
                  </a:schemeClr>
                </a:solidFill>
                <a:latin typeface="微软雅黑" panose="020B0503020204020204" pitchFamily="34" charset="-122"/>
                <a:ea typeface="微软雅黑" panose="020B0503020204020204" pitchFamily="34" charset="-122"/>
              </a:rPr>
              <a:t>04</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id="{022ADF18-56B9-4238-AE4A-BEC4048167E6}"/>
              </a:ext>
            </a:extLst>
          </p:cNvPr>
          <p:cNvSpPr txBox="1"/>
          <p:nvPr/>
        </p:nvSpPr>
        <p:spPr>
          <a:xfrm>
            <a:off x="5839755" y="2843028"/>
            <a:ext cx="800219"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传承</a:t>
            </a:r>
          </a:p>
        </p:txBody>
      </p:sp>
      <p:sp>
        <p:nvSpPr>
          <p:cNvPr id="25" name="文本框 24">
            <a:extLst>
              <a:ext uri="{FF2B5EF4-FFF2-40B4-BE49-F238E27FC236}">
                <a16:creationId xmlns:a16="http://schemas.microsoft.com/office/drawing/2014/main" id="{E84C840E-F87B-4E68-BCE7-56C81890E12F}"/>
              </a:ext>
            </a:extLst>
          </p:cNvPr>
          <p:cNvSpPr txBox="1"/>
          <p:nvPr/>
        </p:nvSpPr>
        <p:spPr>
          <a:xfrm>
            <a:off x="5839755" y="3546717"/>
            <a:ext cx="800219"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建设</a:t>
            </a:r>
          </a:p>
        </p:txBody>
      </p:sp>
      <p:sp>
        <p:nvSpPr>
          <p:cNvPr id="27" name="文本框 26">
            <a:extLst>
              <a:ext uri="{FF2B5EF4-FFF2-40B4-BE49-F238E27FC236}">
                <a16:creationId xmlns:a16="http://schemas.microsoft.com/office/drawing/2014/main" id="{C289A88B-7208-4086-942B-8ACFA6E247EF}"/>
              </a:ext>
            </a:extLst>
          </p:cNvPr>
          <p:cNvSpPr txBox="1"/>
          <p:nvPr/>
        </p:nvSpPr>
        <p:spPr>
          <a:xfrm>
            <a:off x="5839752" y="4250406"/>
            <a:ext cx="800219"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招新</a:t>
            </a:r>
          </a:p>
        </p:txBody>
      </p:sp>
      <p:sp>
        <p:nvSpPr>
          <p:cNvPr id="29" name="文本框 28">
            <a:extLst>
              <a:ext uri="{FF2B5EF4-FFF2-40B4-BE49-F238E27FC236}">
                <a16:creationId xmlns:a16="http://schemas.microsoft.com/office/drawing/2014/main" id="{29EBF1EF-9A72-4C21-9569-E17510716DF1}"/>
              </a:ext>
            </a:extLst>
          </p:cNvPr>
          <p:cNvSpPr txBox="1"/>
          <p:nvPr/>
        </p:nvSpPr>
        <p:spPr>
          <a:xfrm>
            <a:off x="5839755" y="4954095"/>
            <a:ext cx="800219"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培训</a:t>
            </a:r>
          </a:p>
        </p:txBody>
      </p:sp>
    </p:spTree>
    <p:extLst>
      <p:ext uri="{BB962C8B-B14F-4D97-AF65-F5344CB8AC3E}">
        <p14:creationId xmlns:p14="http://schemas.microsoft.com/office/powerpoint/2010/main" val="1115116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换届</a:t>
            </a:r>
            <a:endParaRPr lang="en-US" altLang="zh-CN" sz="2800"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094BD9E5-F51A-41AB-B927-35729B6E5589}"/>
              </a:ext>
            </a:extLst>
          </p:cNvPr>
          <p:cNvPicPr>
            <a:picLocks noChangeAspect="1"/>
          </p:cNvPicPr>
          <p:nvPr/>
        </p:nvPicPr>
        <p:blipFill rotWithShape="1">
          <a:blip r:embed="rId3"/>
          <a:srcRect b="1481"/>
          <a:stretch/>
        </p:blipFill>
        <p:spPr>
          <a:xfrm>
            <a:off x="377826" y="1071576"/>
            <a:ext cx="11540971" cy="5270230"/>
          </a:xfrm>
          <a:prstGeom prst="rect">
            <a:avLst/>
          </a:prstGeom>
        </p:spPr>
      </p:pic>
      <p:sp>
        <p:nvSpPr>
          <p:cNvPr id="3" name="文本框 2">
            <a:extLst>
              <a:ext uri="{FF2B5EF4-FFF2-40B4-BE49-F238E27FC236}">
                <a16:creationId xmlns:a16="http://schemas.microsoft.com/office/drawing/2014/main" id="{C49A745F-3179-4B85-A9BC-991A73EE8CAE}"/>
              </a:ext>
            </a:extLst>
          </p:cNvPr>
          <p:cNvSpPr txBox="1"/>
          <p:nvPr/>
        </p:nvSpPr>
        <p:spPr>
          <a:xfrm>
            <a:off x="582915" y="1071576"/>
            <a:ext cx="3401963" cy="461665"/>
          </a:xfrm>
          <a:prstGeom prst="rect">
            <a:avLst/>
          </a:prstGeom>
          <a:noFill/>
        </p:spPr>
        <p:txBody>
          <a:bodyPr wrap="square" rtlCol="0">
            <a:spAutoFit/>
          </a:bodyPr>
          <a:lstStyle/>
          <a:p>
            <a:pPr marL="285750" indent="-285750">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建立合理的团队架构</a:t>
            </a:r>
            <a:endParaRPr lang="zh-CN" altLang="en-US" sz="2400" dirty="0"/>
          </a:p>
        </p:txBody>
      </p:sp>
    </p:spTree>
    <p:extLst>
      <p:ext uri="{BB962C8B-B14F-4D97-AF65-F5344CB8AC3E}">
        <p14:creationId xmlns:p14="http://schemas.microsoft.com/office/powerpoint/2010/main" val="1488361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6"/>
          <p:cNvSpPr>
            <a:spLocks/>
          </p:cNvSpPr>
          <p:nvPr/>
        </p:nvSpPr>
        <p:spPr bwMode="auto">
          <a:xfrm>
            <a:off x="-43437" y="1459771"/>
            <a:ext cx="11175403" cy="5472608"/>
          </a:xfrm>
          <a:custGeom>
            <a:avLst/>
            <a:gdLst>
              <a:gd name="T0" fmla="*/ 0 w 2926"/>
              <a:gd name="T1" fmla="*/ 1135 h 2051"/>
              <a:gd name="T2" fmla="*/ 2430 w 2926"/>
              <a:gd name="T3" fmla="*/ 219 h 2051"/>
              <a:gd name="T4" fmla="*/ 2299 w 2926"/>
              <a:gd name="T5" fmla="*/ 184 h 2051"/>
              <a:gd name="T6" fmla="*/ 2830 w 2926"/>
              <a:gd name="T7" fmla="*/ 0 h 2051"/>
              <a:gd name="T8" fmla="*/ 2926 w 2926"/>
              <a:gd name="T9" fmla="*/ 347 h 2051"/>
              <a:gd name="T10" fmla="*/ 2759 w 2926"/>
              <a:gd name="T11" fmla="*/ 297 h 2051"/>
              <a:gd name="T12" fmla="*/ 0 w 2926"/>
              <a:gd name="T13" fmla="*/ 2051 h 2051"/>
              <a:gd name="T14" fmla="*/ 0 w 2926"/>
              <a:gd name="T15" fmla="*/ 1135 h 2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26" h="2051">
                <a:moveTo>
                  <a:pt x="0" y="1135"/>
                </a:moveTo>
                <a:cubicBezTo>
                  <a:pt x="0" y="1135"/>
                  <a:pt x="1636" y="928"/>
                  <a:pt x="2430" y="219"/>
                </a:cubicBezTo>
                <a:cubicBezTo>
                  <a:pt x="2299" y="184"/>
                  <a:pt x="2299" y="184"/>
                  <a:pt x="2299" y="184"/>
                </a:cubicBezTo>
                <a:cubicBezTo>
                  <a:pt x="2830" y="0"/>
                  <a:pt x="2830" y="0"/>
                  <a:pt x="2830" y="0"/>
                </a:cubicBezTo>
                <a:cubicBezTo>
                  <a:pt x="2926" y="347"/>
                  <a:pt x="2926" y="347"/>
                  <a:pt x="2926" y="347"/>
                </a:cubicBezTo>
                <a:cubicBezTo>
                  <a:pt x="2759" y="297"/>
                  <a:pt x="2759" y="297"/>
                  <a:pt x="2759" y="297"/>
                </a:cubicBezTo>
                <a:cubicBezTo>
                  <a:pt x="2759" y="297"/>
                  <a:pt x="2100" y="1316"/>
                  <a:pt x="0" y="2051"/>
                </a:cubicBezTo>
                <a:lnTo>
                  <a:pt x="0" y="1135"/>
                </a:lnTo>
                <a:close/>
              </a:path>
            </a:pathLst>
          </a:custGeom>
          <a:solidFill>
            <a:srgbClr val="537285">
              <a:alpha val="30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FFFFFF"/>
              </a:solidFill>
              <a:cs typeface="+mn-ea"/>
              <a:sym typeface="+mn-lt"/>
            </a:endParaRPr>
          </a:p>
        </p:txBody>
      </p:sp>
      <p:sp>
        <p:nvSpPr>
          <p:cNvPr id="45" name="椭圆 44"/>
          <p:cNvSpPr/>
          <p:nvPr/>
        </p:nvSpPr>
        <p:spPr>
          <a:xfrm>
            <a:off x="1598462" y="4372337"/>
            <a:ext cx="1623940" cy="1623939"/>
          </a:xfrm>
          <a:prstGeom prst="ellipse">
            <a:avLst/>
          </a:prstGeom>
          <a:solidFill>
            <a:srgbClr val="124062"/>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rgbClr val="FEFABC"/>
                </a:solidFill>
                <a:cs typeface="+mn-ea"/>
                <a:sym typeface="+mn-lt"/>
              </a:rPr>
              <a:t>协会</a:t>
            </a:r>
            <a:endParaRPr lang="en-US" altLang="zh-CN" sz="2400" dirty="0">
              <a:solidFill>
                <a:srgbClr val="FEFABC"/>
              </a:solidFill>
              <a:cs typeface="+mn-ea"/>
              <a:sym typeface="+mn-lt"/>
            </a:endParaRPr>
          </a:p>
          <a:p>
            <a:pPr algn="ctr"/>
            <a:r>
              <a:rPr lang="zh-CN" altLang="en-US" sz="2400" dirty="0">
                <a:solidFill>
                  <a:srgbClr val="FEFABC"/>
                </a:solidFill>
                <a:cs typeface="+mn-ea"/>
                <a:sym typeface="+mn-lt"/>
              </a:rPr>
              <a:t>成员</a:t>
            </a:r>
          </a:p>
        </p:txBody>
      </p:sp>
      <p:sp>
        <p:nvSpPr>
          <p:cNvPr id="46" name="椭圆 45"/>
          <p:cNvSpPr/>
          <p:nvPr/>
        </p:nvSpPr>
        <p:spPr>
          <a:xfrm>
            <a:off x="4777210" y="3471845"/>
            <a:ext cx="1625696" cy="1625695"/>
          </a:xfrm>
          <a:prstGeom prst="ellipse">
            <a:avLst/>
          </a:prstGeom>
          <a:solidFill>
            <a:srgbClr val="537285"/>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rgbClr val="FEFABC"/>
                </a:solidFill>
                <a:cs typeface="+mn-ea"/>
                <a:sym typeface="+mn-lt"/>
              </a:rPr>
              <a:t>实验室成员</a:t>
            </a:r>
          </a:p>
        </p:txBody>
      </p:sp>
      <p:sp>
        <p:nvSpPr>
          <p:cNvPr id="47" name="椭圆 46"/>
          <p:cNvSpPr/>
          <p:nvPr/>
        </p:nvSpPr>
        <p:spPr>
          <a:xfrm>
            <a:off x="7777248" y="2168185"/>
            <a:ext cx="1625696" cy="1625695"/>
          </a:xfrm>
          <a:prstGeom prst="ellipse">
            <a:avLst/>
          </a:prstGeom>
          <a:solidFill>
            <a:srgbClr val="124062"/>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rgbClr val="FEFABC"/>
                </a:solidFill>
                <a:cs typeface="+mn-ea"/>
                <a:sym typeface="+mn-lt"/>
              </a:rPr>
              <a:t>战队</a:t>
            </a:r>
            <a:endParaRPr lang="en-US" altLang="zh-CN" sz="2400" dirty="0">
              <a:solidFill>
                <a:srgbClr val="FEFABC"/>
              </a:solidFill>
              <a:cs typeface="+mn-ea"/>
              <a:sym typeface="+mn-lt"/>
            </a:endParaRPr>
          </a:p>
          <a:p>
            <a:pPr algn="ctr"/>
            <a:r>
              <a:rPr lang="zh-CN" altLang="en-US" sz="2400" dirty="0">
                <a:solidFill>
                  <a:srgbClr val="FEFABC"/>
                </a:solidFill>
                <a:cs typeface="+mn-ea"/>
                <a:sym typeface="+mn-lt"/>
              </a:rPr>
              <a:t>成员</a:t>
            </a:r>
          </a:p>
        </p:txBody>
      </p:sp>
      <p:cxnSp>
        <p:nvCxnSpPr>
          <p:cNvPr id="48" name="肘形连接符 47"/>
          <p:cNvCxnSpPr>
            <a:cxnSpLocks/>
            <a:stCxn id="45" idx="0"/>
            <a:endCxn id="49" idx="3"/>
          </p:cNvCxnSpPr>
          <p:nvPr/>
        </p:nvCxnSpPr>
        <p:spPr>
          <a:xfrm rot="5400000" flipH="1" flipV="1">
            <a:off x="2002975" y="2908522"/>
            <a:ext cx="1871272" cy="1056359"/>
          </a:xfrm>
          <a:prstGeom prst="bentConnector4">
            <a:avLst>
              <a:gd name="adj1" fmla="val 27216"/>
              <a:gd name="adj2" fmla="val 121640"/>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644822" y="1648363"/>
            <a:ext cx="2821969" cy="1705403"/>
          </a:xfrm>
          <a:prstGeom prst="rect">
            <a:avLst/>
          </a:prstGeom>
        </p:spPr>
        <p:txBody>
          <a:bodyPr wrap="square" lIns="91440" tIns="45720" rIns="91440" bIns="45720">
            <a:spAutoFit/>
          </a:bodyPr>
          <a:lstStyle/>
          <a:p>
            <a:pPr algn="just">
              <a:lnSpc>
                <a:spcPct val="150000"/>
              </a:lnSpc>
            </a:pPr>
            <a:r>
              <a:rPr lang="zh-CN" altLang="zh-CN" dirty="0">
                <a:solidFill>
                  <a:schemeClr val="bg2">
                    <a:lumMod val="10000"/>
                  </a:schemeClr>
                </a:solidFill>
                <a:latin typeface="微软雅黑" panose="020B0503020204020204" pitchFamily="34" charset="-122"/>
                <a:ea typeface="微软雅黑" panose="020B0503020204020204" pitchFamily="34" charset="-122"/>
              </a:rPr>
              <a:t>凡加入实验室官方</a:t>
            </a:r>
            <a:r>
              <a:rPr lang="en-US" altLang="zh-CN" dirty="0">
                <a:solidFill>
                  <a:schemeClr val="bg2">
                    <a:lumMod val="10000"/>
                  </a:schemeClr>
                </a:solidFill>
                <a:latin typeface="微软雅黑" panose="020B0503020204020204" pitchFamily="34" charset="-122"/>
                <a:ea typeface="微软雅黑" panose="020B0503020204020204" pitchFamily="34" charset="-122"/>
              </a:rPr>
              <a:t>QQ</a:t>
            </a:r>
            <a:r>
              <a:rPr lang="zh-CN" altLang="zh-CN" dirty="0">
                <a:solidFill>
                  <a:schemeClr val="bg2">
                    <a:lumMod val="10000"/>
                  </a:schemeClr>
                </a:solidFill>
                <a:latin typeface="微软雅黑" panose="020B0503020204020204" pitchFamily="34" charset="-122"/>
                <a:ea typeface="微软雅黑" panose="020B0503020204020204" pitchFamily="34" charset="-122"/>
              </a:rPr>
              <a:t>群且在招新时报名者都属于协会成员</a:t>
            </a:r>
            <a:r>
              <a:rPr lang="zh-CN" altLang="en-US" dirty="0">
                <a:solidFill>
                  <a:schemeClr val="bg2">
                    <a:lumMod val="10000"/>
                  </a:schemeClr>
                </a:solidFill>
                <a:latin typeface="微软雅黑" panose="020B0503020204020204" pitchFamily="34" charset="-122"/>
                <a:ea typeface="微软雅黑" panose="020B0503020204020204" pitchFamily="34" charset="-122"/>
              </a:rPr>
              <a:t>，</a:t>
            </a:r>
            <a:r>
              <a:rPr lang="zh-CN" altLang="en-US" dirty="0">
                <a:solidFill>
                  <a:schemeClr val="bg2">
                    <a:lumMod val="10000"/>
                  </a:schemeClr>
                </a:solidFill>
                <a:latin typeface="微软雅黑" panose="020B0503020204020204" pitchFamily="34" charset="-122"/>
                <a:ea typeface="微软雅黑" panose="020B0503020204020204" pitchFamily="34" charset="-122"/>
                <a:cs typeface="+mn-ea"/>
                <a:sym typeface="+mn-lt"/>
              </a:rPr>
              <a:t>鼓励协会成员参与培训，参加校内赛。</a:t>
            </a:r>
          </a:p>
        </p:txBody>
      </p:sp>
      <p:cxnSp>
        <p:nvCxnSpPr>
          <p:cNvPr id="50" name="肘形连接符 49"/>
          <p:cNvCxnSpPr>
            <a:cxnSpLocks/>
            <a:stCxn id="46" idx="0"/>
            <a:endCxn id="51" idx="3"/>
          </p:cNvCxnSpPr>
          <p:nvPr/>
        </p:nvCxnSpPr>
        <p:spPr>
          <a:xfrm rot="5400000" flipH="1" flipV="1">
            <a:off x="5950437" y="2140686"/>
            <a:ext cx="970781" cy="1691538"/>
          </a:xfrm>
          <a:prstGeom prst="bentConnector4">
            <a:avLst>
              <a:gd name="adj1" fmla="val 6082"/>
              <a:gd name="adj2" fmla="val 113514"/>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371248" y="1648362"/>
            <a:ext cx="2910348" cy="1705403"/>
          </a:xfrm>
          <a:prstGeom prst="rect">
            <a:avLst/>
          </a:prstGeom>
        </p:spPr>
        <p:txBody>
          <a:bodyPr wrap="square" lIns="91440" tIns="45720" rIns="91440" bIns="45720">
            <a:spAutoFit/>
          </a:bodyPr>
          <a:lstStyle/>
          <a:p>
            <a:pPr algn="just">
              <a:lnSpc>
                <a:spcPct val="150000"/>
              </a:lnSpc>
            </a:pPr>
            <a:r>
              <a:rPr lang="zh-CN" altLang="zh-CN" dirty="0">
                <a:solidFill>
                  <a:schemeClr val="bg2">
                    <a:lumMod val="10000"/>
                  </a:schemeClr>
                </a:solidFill>
                <a:latin typeface="微软雅黑" panose="020B0503020204020204" pitchFamily="34" charset="-122"/>
                <a:ea typeface="微软雅黑" panose="020B0503020204020204" pitchFamily="34" charset="-122"/>
              </a:rPr>
              <a:t>凡在经过实验室培训后考核通过且继续留在实验室学习和做出团体贡献者都属于实验室成员</a:t>
            </a:r>
            <a:r>
              <a:rPr lang="zh-CN" altLang="en-US" dirty="0">
                <a:solidFill>
                  <a:schemeClr val="bg2">
                    <a:lumMod val="10000"/>
                  </a:schemeClr>
                </a:solidFill>
                <a:latin typeface="微软雅黑" panose="020B0503020204020204" pitchFamily="34" charset="-122"/>
                <a:ea typeface="微软雅黑" panose="020B0503020204020204" pitchFamily="34" charset="-122"/>
              </a:rPr>
              <a:t>。</a:t>
            </a:r>
            <a:endParaRPr lang="zh-CN" altLang="en-US" dirty="0">
              <a:solidFill>
                <a:schemeClr val="bg2">
                  <a:lumMod val="10000"/>
                </a:schemeClr>
              </a:solidFill>
              <a:latin typeface="微软雅黑" panose="020B0503020204020204" pitchFamily="34" charset="-122"/>
              <a:ea typeface="微软雅黑" panose="020B0503020204020204" pitchFamily="34" charset="-122"/>
              <a:sym typeface="+mn-lt"/>
            </a:endParaRPr>
          </a:p>
        </p:txBody>
      </p:sp>
      <p:cxnSp>
        <p:nvCxnSpPr>
          <p:cNvPr id="52" name="肘形连接符 51"/>
          <p:cNvCxnSpPr>
            <a:cxnSpLocks/>
            <a:stCxn id="47" idx="4"/>
          </p:cNvCxnSpPr>
          <p:nvPr/>
        </p:nvCxnSpPr>
        <p:spPr>
          <a:xfrm rot="5400000">
            <a:off x="6963431" y="4577211"/>
            <a:ext cx="2409996" cy="843335"/>
          </a:xfrm>
          <a:prstGeom prst="bentConnector4">
            <a:avLst>
              <a:gd name="adj1" fmla="val 18636"/>
              <a:gd name="adj2" fmla="val 127107"/>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606219" y="4850023"/>
            <a:ext cx="2961199" cy="1289905"/>
          </a:xfrm>
          <a:prstGeom prst="rect">
            <a:avLst/>
          </a:prstGeom>
        </p:spPr>
        <p:txBody>
          <a:bodyPr wrap="square" lIns="91440" tIns="45720" rIns="91440" bIns="45720">
            <a:spAutoFit/>
          </a:bodyPr>
          <a:lstStyle/>
          <a:p>
            <a:pPr algn="just">
              <a:lnSpc>
                <a:spcPct val="150000"/>
              </a:lnSpc>
            </a:pPr>
            <a:r>
              <a:rPr lang="zh-CN" altLang="zh-CN" dirty="0">
                <a:solidFill>
                  <a:schemeClr val="bg2">
                    <a:lumMod val="10000"/>
                  </a:schemeClr>
                </a:solidFill>
                <a:latin typeface="微软雅黑" panose="020B0503020204020204" pitchFamily="34" charset="-122"/>
                <a:ea typeface="微软雅黑" panose="020B0503020204020204" pitchFamily="34" charset="-122"/>
              </a:rPr>
              <a:t>对</a:t>
            </a:r>
            <a:r>
              <a:rPr lang="en-US" altLang="zh-CN" dirty="0" err="1">
                <a:solidFill>
                  <a:schemeClr val="bg2">
                    <a:lumMod val="10000"/>
                  </a:schemeClr>
                </a:solidFill>
                <a:latin typeface="微软雅黑" panose="020B0503020204020204" pitchFamily="34" charset="-122"/>
                <a:ea typeface="微软雅黑" panose="020B0503020204020204" pitchFamily="34" charset="-122"/>
              </a:rPr>
              <a:t>RoboMaster</a:t>
            </a:r>
            <a:r>
              <a:rPr lang="en-US" altLang="zh-CN" dirty="0">
                <a:solidFill>
                  <a:schemeClr val="bg2">
                    <a:lumMod val="10000"/>
                  </a:schemeClr>
                </a:solidFill>
                <a:latin typeface="微软雅黑" panose="020B0503020204020204" pitchFamily="34" charset="-122"/>
                <a:ea typeface="微软雅黑" panose="020B0503020204020204" pitchFamily="34" charset="-122"/>
              </a:rPr>
              <a:t> </a:t>
            </a:r>
            <a:r>
              <a:rPr lang="zh-CN" altLang="zh-CN" dirty="0">
                <a:solidFill>
                  <a:schemeClr val="bg2">
                    <a:lumMod val="10000"/>
                  </a:schemeClr>
                </a:solidFill>
                <a:latin typeface="微软雅黑" panose="020B0503020204020204" pitchFamily="34" charset="-122"/>
                <a:ea typeface="微软雅黑" panose="020B0503020204020204" pitchFamily="34" charset="-122"/>
              </a:rPr>
              <a:t>机甲大师赛当赛季有极高参与度或有重大贡献的实验室成员</a:t>
            </a:r>
            <a:r>
              <a:rPr lang="zh-CN" altLang="en-US" dirty="0">
                <a:solidFill>
                  <a:schemeClr val="bg2">
                    <a:lumMod val="10000"/>
                  </a:schemeClr>
                </a:solidFill>
                <a:latin typeface="微软雅黑" panose="020B0503020204020204" pitchFamily="34" charset="-122"/>
                <a:ea typeface="微软雅黑" panose="020B0503020204020204" pitchFamily="34" charset="-122"/>
              </a:rPr>
              <a:t>。</a:t>
            </a:r>
            <a:endParaRPr lang="zh-CN" altLang="en-US" dirty="0">
              <a:solidFill>
                <a:schemeClr val="bg2">
                  <a:lumMod val="10000"/>
                </a:schemeClr>
              </a:solidFill>
              <a:latin typeface="微软雅黑" panose="020B0503020204020204" pitchFamily="34" charset="-122"/>
              <a:ea typeface="微软雅黑" panose="020B0503020204020204" pitchFamily="34" charset="-122"/>
              <a:sym typeface="+mn-lt"/>
            </a:endParaRPr>
          </a:p>
        </p:txBody>
      </p:sp>
      <p:sp>
        <p:nvSpPr>
          <p:cNvPr id="6" name="等腰三角形 8">
            <a:extLst>
              <a:ext uri="{FF2B5EF4-FFF2-40B4-BE49-F238E27FC236}">
                <a16:creationId xmlns:a16="http://schemas.microsoft.com/office/drawing/2014/main" id="{20DA933A-28F5-4F11-A089-E5DE1B95066B}"/>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4A50C489-E3D5-4249-93FC-A77BFCA00B9B}"/>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换届</a:t>
            </a:r>
          </a:p>
        </p:txBody>
      </p:sp>
      <p:sp>
        <p:nvSpPr>
          <p:cNvPr id="9" name="文本框 8">
            <a:extLst>
              <a:ext uri="{FF2B5EF4-FFF2-40B4-BE49-F238E27FC236}">
                <a16:creationId xmlns:a16="http://schemas.microsoft.com/office/drawing/2014/main" id="{3BC39FF9-BC10-42D2-A0C0-E699926A99F0}"/>
              </a:ext>
            </a:extLst>
          </p:cNvPr>
          <p:cNvSpPr txBox="1"/>
          <p:nvPr/>
        </p:nvSpPr>
        <p:spPr>
          <a:xfrm>
            <a:off x="582915" y="1071576"/>
            <a:ext cx="3401963" cy="461665"/>
          </a:xfrm>
          <a:prstGeom prst="rect">
            <a:avLst/>
          </a:prstGeom>
          <a:noFill/>
        </p:spPr>
        <p:txBody>
          <a:bodyPr wrap="square" rtlCol="0">
            <a:spAutoFit/>
          </a:bodyPr>
          <a:lstStyle/>
          <a:p>
            <a:pPr marL="285750" indent="-285750">
              <a:spcAft>
                <a:spcPts val="1200"/>
              </a:spcAft>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建立梯队</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638185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换届</a:t>
            </a:r>
            <a:endParaRPr lang="en-US" altLang="zh-CN" sz="28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3EC09EFF-2118-43AF-99B9-E3665490E80E}"/>
              </a:ext>
            </a:extLst>
          </p:cNvPr>
          <p:cNvSpPr txBox="1"/>
          <p:nvPr/>
        </p:nvSpPr>
        <p:spPr>
          <a:xfrm>
            <a:off x="582915" y="1071576"/>
            <a:ext cx="7941653" cy="4963988"/>
          </a:xfrm>
          <a:prstGeom prst="rect">
            <a:avLst/>
          </a:prstGeom>
          <a:noFill/>
        </p:spPr>
        <p:txBody>
          <a:bodyPr wrap="square" rtlCol="0">
            <a:spAutoFit/>
          </a:bodyPr>
          <a:lstStyle/>
          <a:p>
            <a:pPr marL="285750" indent="-285750">
              <a:spcAft>
                <a:spcPts val="1200"/>
              </a:spcAft>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明确定位</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latin typeface="微软雅黑" panose="020B0503020204020204" pitchFamily="34" charset="-122"/>
                <a:ea typeface="微软雅黑" panose="020B0503020204020204" pitchFamily="34" charset="-122"/>
              </a:rPr>
              <a:t>战队架构职能</a:t>
            </a:r>
            <a:endParaRPr lang="en-US" altLang="zh-CN" b="1" dirty="0">
              <a:latin typeface="微软雅黑" panose="020B0503020204020204" pitchFamily="34" charset="-122"/>
              <a:ea typeface="微软雅黑" panose="020B0503020204020204" pitchFamily="34" charset="-122"/>
            </a:endParaRPr>
          </a:p>
          <a:p>
            <a:pPr>
              <a:lnSpc>
                <a:spcPct val="200000"/>
              </a:lnSpc>
            </a:pPr>
            <a:r>
              <a:rPr lang="en-US" altLang="zh-CN" b="1"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指导老师、顾问、战队成员</a:t>
            </a:r>
            <a:endParaRPr lang="en-US" altLang="zh-CN" dirty="0">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latin typeface="微软雅黑" panose="020B0503020204020204" pitchFamily="34" charset="-122"/>
                <a:ea typeface="微软雅黑" panose="020B0503020204020204" pitchFamily="34" charset="-122"/>
              </a:rPr>
              <a:t>各技术组职责分工</a:t>
            </a:r>
            <a:endParaRPr lang="en-US" altLang="zh-CN" b="1" dirty="0">
              <a:latin typeface="微软雅黑" panose="020B0503020204020204" pitchFamily="34" charset="-122"/>
              <a:ea typeface="微软雅黑" panose="020B0503020204020204" pitchFamily="34" charset="-122"/>
            </a:endParaRPr>
          </a:p>
          <a:p>
            <a:pPr>
              <a:lnSpc>
                <a:spcPct val="200000"/>
              </a:lnSpc>
            </a:pPr>
            <a:r>
              <a:rPr lang="en-US" altLang="zh-CN" b="1"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电控、硬件、机械、视觉、运营</a:t>
            </a:r>
            <a:endParaRPr lang="en-US" altLang="zh-CN" dirty="0">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latin typeface="微软雅黑" panose="020B0503020204020204" pitchFamily="34" charset="-122"/>
                <a:ea typeface="微软雅黑" panose="020B0503020204020204" pitchFamily="34" charset="-122"/>
              </a:rPr>
              <a:t>衍生组职位</a:t>
            </a:r>
            <a:endParaRPr lang="en-US" altLang="zh-CN" b="1" dirty="0">
              <a:latin typeface="微软雅黑" panose="020B0503020204020204" pitchFamily="34" charset="-122"/>
              <a:ea typeface="微软雅黑" panose="020B0503020204020204" pitchFamily="34" charset="-122"/>
            </a:endParaRPr>
          </a:p>
          <a:p>
            <a:pPr>
              <a:lnSpc>
                <a:spcPct val="200000"/>
              </a:lnSpc>
            </a:pP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兵种组、物资组、操作组</a:t>
            </a:r>
            <a:endParaRPr lang="en-US" altLang="zh-CN" dirty="0">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latin typeface="微软雅黑" panose="020B0503020204020204" pitchFamily="34" charset="-122"/>
                <a:ea typeface="微软雅黑" panose="020B0503020204020204" pitchFamily="34" charset="-122"/>
              </a:rPr>
              <a:t>非技术组职位</a:t>
            </a:r>
            <a:endParaRPr lang="en-US" altLang="zh-CN" b="1" dirty="0">
              <a:latin typeface="微软雅黑" panose="020B0503020204020204" pitchFamily="34" charset="-122"/>
              <a:ea typeface="微软雅黑" panose="020B0503020204020204" pitchFamily="34" charset="-122"/>
            </a:endParaRPr>
          </a:p>
          <a:p>
            <a:pPr>
              <a:lnSpc>
                <a:spcPct val="200000"/>
              </a:lnSpc>
            </a:pPr>
            <a:r>
              <a:rPr lang="en-US" altLang="zh-CN" b="1"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队长、副队长、项目管理、宣传经理、招商经理、财务管理</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7377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CE59685-08A5-4E75-8378-277D5A701EC2}"/>
              </a:ext>
            </a:extLst>
          </p:cNvPr>
          <p:cNvPicPr>
            <a:picLocks noChangeAspect="1"/>
          </p:cNvPicPr>
          <p:nvPr/>
        </p:nvPicPr>
        <p:blipFill>
          <a:blip r:embed="rId3"/>
          <a:stretch>
            <a:fillRect/>
          </a:stretch>
        </p:blipFill>
        <p:spPr>
          <a:xfrm>
            <a:off x="1241630" y="1462408"/>
            <a:ext cx="9315450" cy="4876800"/>
          </a:xfrm>
          <a:prstGeom prst="rect">
            <a:avLst/>
          </a:prstGeom>
        </p:spPr>
      </p:pic>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换届</a:t>
            </a:r>
            <a:endParaRPr lang="en-US" altLang="zh-CN" sz="28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C49A745F-3179-4B85-A9BC-991A73EE8CAE}"/>
              </a:ext>
            </a:extLst>
          </p:cNvPr>
          <p:cNvSpPr txBox="1"/>
          <p:nvPr/>
        </p:nvSpPr>
        <p:spPr>
          <a:xfrm>
            <a:off x="582915" y="1071576"/>
            <a:ext cx="3401963" cy="461665"/>
          </a:xfrm>
          <a:prstGeom prst="rect">
            <a:avLst/>
          </a:prstGeom>
          <a:noFill/>
        </p:spPr>
        <p:txBody>
          <a:bodyPr wrap="square" rtlCol="0">
            <a:spAutoFit/>
          </a:bodyPr>
          <a:lstStyle/>
          <a:p>
            <a:pPr marL="285750" indent="-285750">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构建研发组织架构</a:t>
            </a:r>
            <a:endParaRPr lang="zh-CN" altLang="en-US" sz="2400" dirty="0"/>
          </a:p>
        </p:txBody>
      </p:sp>
    </p:spTree>
    <p:extLst>
      <p:ext uri="{BB962C8B-B14F-4D97-AF65-F5344CB8AC3E}">
        <p14:creationId xmlns:p14="http://schemas.microsoft.com/office/powerpoint/2010/main" val="38465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传承</a:t>
            </a:r>
          </a:p>
        </p:txBody>
      </p:sp>
      <p:sp>
        <p:nvSpPr>
          <p:cNvPr id="7" name="文本框 6">
            <a:extLst>
              <a:ext uri="{FF2B5EF4-FFF2-40B4-BE49-F238E27FC236}">
                <a16:creationId xmlns:a16="http://schemas.microsoft.com/office/drawing/2014/main" id="{374CAB92-24D5-4F70-B3DE-9801EA653116}"/>
              </a:ext>
            </a:extLst>
          </p:cNvPr>
          <p:cNvSpPr txBox="1"/>
          <p:nvPr/>
        </p:nvSpPr>
        <p:spPr>
          <a:xfrm>
            <a:off x="582915" y="1071576"/>
            <a:ext cx="10802840" cy="5148654"/>
          </a:xfrm>
          <a:prstGeom prst="rect">
            <a:avLst/>
          </a:prstGeom>
          <a:noFill/>
        </p:spPr>
        <p:txBody>
          <a:bodyPr wrap="square" rtlCol="0">
            <a:spAutoFit/>
          </a:bodyPr>
          <a:lstStyle/>
          <a:p>
            <a:pPr marL="285750" indent="-285750">
              <a:spcAft>
                <a:spcPts val="1200"/>
              </a:spcAft>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人员传承</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zh-CN" altLang="en-US" sz="1800" b="0" i="0" dirty="0">
                <a:solidFill>
                  <a:srgbClr val="000000"/>
                </a:solidFill>
                <a:effectLst/>
                <a:latin typeface="微软雅黑" panose="020B0503020204020204" pitchFamily="34" charset="-122"/>
                <a:ea typeface="微软雅黑" panose="020B0503020204020204" pitchFamily="34" charset="-122"/>
              </a:rPr>
              <a:t>在队伍传承的过程中， 不应严格以赛季为周期。在新赛季开始之初，老队员应该主动承担带新队员的任务，直到新队员可以独当一面再选择减轻任务量或离开队伍。</a:t>
            </a:r>
            <a:r>
              <a:rPr lang="zh-CN" altLang="en-US"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solidFill>
                  <a:srgbClr val="000000"/>
                </a:solidFill>
                <a:latin typeface="微软雅黑" panose="020B0503020204020204" pitchFamily="34" charset="-122"/>
                <a:ea typeface="微软雅黑" panose="020B0503020204020204" pitchFamily="34" charset="-122"/>
              </a:rPr>
              <a:t>完善队员信息库</a:t>
            </a:r>
            <a:endParaRPr lang="en-US" altLang="zh-CN" b="1" dirty="0">
              <a:solidFill>
                <a:srgbClr val="000000"/>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solidFill>
                  <a:srgbClr val="000000"/>
                </a:solidFill>
                <a:latin typeface="微软雅黑" panose="020B0503020204020204" pitchFamily="34" charset="-122"/>
                <a:ea typeface="微软雅黑" panose="020B0503020204020204" pitchFamily="34" charset="-122"/>
              </a:rPr>
              <a:t>完善成果信息库</a:t>
            </a:r>
            <a:endParaRPr lang="en-US" altLang="zh-CN" b="1" dirty="0">
              <a:solidFill>
                <a:srgbClr val="000000"/>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solidFill>
                  <a:srgbClr val="000000"/>
                </a:solidFill>
                <a:latin typeface="微软雅黑" panose="020B0503020204020204" pitchFamily="34" charset="-122"/>
                <a:ea typeface="微软雅黑" panose="020B0503020204020204" pitchFamily="34" charset="-122"/>
              </a:rPr>
              <a:t>新赛季人才选拔标准</a:t>
            </a:r>
            <a:endParaRPr lang="en-US" altLang="zh-CN" b="1" dirty="0">
              <a:solidFill>
                <a:srgbClr val="000000"/>
              </a:solidFill>
              <a:latin typeface="微软雅黑" panose="020B0503020204020204" pitchFamily="34" charset="-122"/>
              <a:ea typeface="微软雅黑" panose="020B0503020204020204" pitchFamily="34" charset="-122"/>
            </a:endParaRPr>
          </a:p>
          <a:p>
            <a:pPr>
              <a:lnSpc>
                <a:spcPct val="200000"/>
              </a:lnSpc>
            </a:pPr>
            <a:r>
              <a:rPr lang="zh-CN" altLang="en-US" dirty="0">
                <a:solidFill>
                  <a:srgbClr val="000000"/>
                </a:solidFill>
                <a:latin typeface="微软雅黑" panose="020B0503020204020204" pitchFamily="34" charset="-122"/>
                <a:ea typeface="微软雅黑" panose="020B0503020204020204" pitchFamily="34" charset="-122"/>
              </a:rPr>
              <a:t>      经过比赛的洗礼，队伍核心成员会真正意识到队伍的劣势、短板具体在哪里；赛后也会面临老队员离队，队伍内部的架构也会随之产生不小的变化，所以每一个赛季都要根据规则以及自身队伍情况，来商讨制定合适的人才选拔标准。 </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1124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传承</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82914" y="1071576"/>
            <a:ext cx="11009317" cy="4963988"/>
          </a:xfrm>
          <a:prstGeom prst="rect">
            <a:avLst/>
          </a:prstGeom>
          <a:noFill/>
        </p:spPr>
        <p:txBody>
          <a:bodyPr wrap="square" rtlCol="0">
            <a:spAutoFit/>
          </a:bodyPr>
          <a:lstStyle/>
          <a:p>
            <a:pPr marL="285750" indent="-285750">
              <a:spcAft>
                <a:spcPts val="1200"/>
              </a:spcAft>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技术传承</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i="0" dirty="0">
                <a:solidFill>
                  <a:srgbClr val="000000"/>
                </a:solidFill>
                <a:effectLst/>
                <a:latin typeface="微软雅黑" panose="020B0503020204020204" pitchFamily="34" charset="-122"/>
                <a:ea typeface="微软雅黑" panose="020B0503020204020204" pitchFamily="34" charset="-122"/>
              </a:rPr>
              <a:t>对于一般队员，</a:t>
            </a:r>
            <a:r>
              <a:rPr lang="zh-CN" altLang="en-US" b="0" i="0" dirty="0">
                <a:solidFill>
                  <a:srgbClr val="000000"/>
                </a:solidFill>
                <a:effectLst/>
                <a:latin typeface="微软雅黑" panose="020B0503020204020204" pitchFamily="34" charset="-122"/>
                <a:ea typeface="微软雅黑" panose="020B0503020204020204" pitchFamily="34" charset="-122"/>
              </a:rPr>
              <a:t>可总结自身方向的成长历程、研发过程中踩过的坑、对团队发展的意见和建议，总结一切在赛场上暴露的问题，以及在下一年预测有提升必要的点，提前写出一份提升计划，留队老队员可以提前开始测试；</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i="0" dirty="0">
                <a:solidFill>
                  <a:srgbClr val="000000"/>
                </a:solidFill>
                <a:effectLst/>
                <a:latin typeface="微软雅黑" panose="020B0503020204020204" pitchFamily="34" charset="-122"/>
                <a:ea typeface="微软雅黑" panose="020B0503020204020204" pitchFamily="34" charset="-122"/>
              </a:rPr>
              <a:t>对于各组负责人或各兵种负责人，</a:t>
            </a:r>
            <a:r>
              <a:rPr lang="zh-CN" altLang="en-US" b="0" i="0" dirty="0">
                <a:solidFill>
                  <a:srgbClr val="000000"/>
                </a:solidFill>
                <a:effectLst/>
                <a:latin typeface="微软雅黑" panose="020B0503020204020204" pitchFamily="34" charset="-122"/>
                <a:ea typeface="微软雅黑" panose="020B0503020204020204" pitchFamily="34" charset="-122"/>
              </a:rPr>
              <a:t>可总结进度安排上的优缺点及其改进方向、技术创新上的优缺点及其改进方向、各兵种或各方向的管理技术分析等；</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marL="285750" indent="-285750">
              <a:lnSpc>
                <a:spcPct val="200000"/>
              </a:lnSpc>
              <a:buFontTx/>
              <a:buChar char="-"/>
            </a:pPr>
            <a:r>
              <a:rPr lang="en-US" altLang="zh-CN" b="0" i="0" dirty="0">
                <a:solidFill>
                  <a:srgbClr val="000000"/>
                </a:solidFill>
                <a:effectLst/>
                <a:latin typeface="微软雅黑" panose="020B0503020204020204" pitchFamily="34" charset="-122"/>
                <a:ea typeface="微软雅黑" panose="020B0503020204020204" pitchFamily="34" charset="-122"/>
              </a:rPr>
              <a:t> </a:t>
            </a:r>
            <a:r>
              <a:rPr lang="zh-CN" altLang="en-US" b="1" i="0" dirty="0">
                <a:solidFill>
                  <a:srgbClr val="000000"/>
                </a:solidFill>
                <a:effectLst/>
                <a:latin typeface="微软雅黑" panose="020B0503020204020204" pitchFamily="34" charset="-122"/>
                <a:ea typeface="微软雅黑" panose="020B0503020204020204" pitchFamily="34" charset="-122"/>
              </a:rPr>
              <a:t>对于队长、副队长，</a:t>
            </a:r>
            <a:r>
              <a:rPr lang="zh-CN" altLang="en-US" b="0" i="0" dirty="0">
                <a:solidFill>
                  <a:srgbClr val="000000"/>
                </a:solidFill>
                <a:effectLst/>
                <a:latin typeface="微软雅黑" panose="020B0503020204020204" pitchFamily="34" charset="-122"/>
                <a:ea typeface="微软雅黑" panose="020B0503020204020204" pitchFamily="34" charset="-122"/>
              </a:rPr>
              <a:t>可总结团队管理、进度安排、与组委会沟通、战队成绩和表现等方面的优缺点及其改进方向，同时需要思考换届人选，及时培养下一代战队管理层等；</a:t>
            </a:r>
            <a:endParaRPr lang="en-US" altLang="zh-CN" b="0" i="0" dirty="0">
              <a:solidFill>
                <a:srgbClr val="000000"/>
              </a:solidFill>
              <a:effectLst/>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i="0" dirty="0">
                <a:solidFill>
                  <a:srgbClr val="000000"/>
                </a:solidFill>
                <a:effectLst/>
                <a:latin typeface="微软雅黑" panose="020B0503020204020204" pitchFamily="34" charset="-122"/>
                <a:ea typeface="微软雅黑" panose="020B0503020204020204" pitchFamily="34" charset="-122"/>
              </a:rPr>
              <a:t>对于项目管理、宣传经理和招商经理，</a:t>
            </a:r>
            <a:r>
              <a:rPr lang="zh-CN" altLang="en-US" b="0" i="0" dirty="0">
                <a:solidFill>
                  <a:srgbClr val="000000"/>
                </a:solidFill>
                <a:effectLst/>
                <a:latin typeface="微软雅黑" panose="020B0503020204020204" pitchFamily="34" charset="-122"/>
                <a:ea typeface="微软雅黑" panose="020B0503020204020204" pitchFamily="34" charset="-122"/>
              </a:rPr>
              <a:t>则分享各自领域的经验心得其改进方向等。</a:t>
            </a:r>
            <a:r>
              <a:rPr lang="zh-CN" altLang="en-US" dirty="0">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466818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a:extLst>
              <a:ext uri="{FF2B5EF4-FFF2-40B4-BE49-F238E27FC236}">
                <a16:creationId xmlns:a16="http://schemas.microsoft.com/office/drawing/2014/main" id="{34107ACC-8529-48FA-8175-2C5A1D549ECF}"/>
              </a:ext>
            </a:extLst>
          </p:cNvPr>
          <p:cNvPicPr>
            <a:picLocks noGrp="1" noChangeAspect="1"/>
          </p:cNvPicPr>
          <p:nvPr>
            <p:ph idx="1"/>
          </p:nvPr>
        </p:nvPicPr>
        <p:blipFill>
          <a:blip r:embed="rId3"/>
          <a:stretch>
            <a:fillRect/>
          </a:stretch>
        </p:blipFill>
        <p:spPr>
          <a:xfrm>
            <a:off x="857339" y="1229033"/>
            <a:ext cx="10294639" cy="4929674"/>
          </a:xfrm>
          <a:prstGeom prst="rect">
            <a:avLst/>
          </a:prstGeom>
        </p:spPr>
      </p:pic>
      <p:sp>
        <p:nvSpPr>
          <p:cNvPr id="6" name="等腰三角形 8">
            <a:extLst>
              <a:ext uri="{FF2B5EF4-FFF2-40B4-BE49-F238E27FC236}">
                <a16:creationId xmlns:a16="http://schemas.microsoft.com/office/drawing/2014/main" id="{A185B9A8-A150-4830-92C1-482F6A4D8607}"/>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C95F22EC-2235-48BD-A74A-017190704BE5}"/>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传承</a:t>
            </a:r>
          </a:p>
        </p:txBody>
      </p:sp>
    </p:spTree>
    <p:extLst>
      <p:ext uri="{BB962C8B-B14F-4D97-AF65-F5344CB8AC3E}">
        <p14:creationId xmlns:p14="http://schemas.microsoft.com/office/powerpoint/2010/main" val="923472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8">
            <a:extLst>
              <a:ext uri="{FF2B5EF4-FFF2-40B4-BE49-F238E27FC236}">
                <a16:creationId xmlns:a16="http://schemas.microsoft.com/office/drawing/2014/main" id="{EBAA9181-1A1F-4E0F-B7CD-884FE56088D3}"/>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320E5313-58F1-4E63-A210-EDD13977EFDC}"/>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传承</a:t>
            </a:r>
          </a:p>
        </p:txBody>
      </p:sp>
      <p:pic>
        <p:nvPicPr>
          <p:cNvPr id="12" name="图片 11">
            <a:extLst>
              <a:ext uri="{FF2B5EF4-FFF2-40B4-BE49-F238E27FC236}">
                <a16:creationId xmlns:a16="http://schemas.microsoft.com/office/drawing/2014/main" id="{48B96DA5-E85E-4C07-A3CA-C1FABAC485BC}"/>
              </a:ext>
            </a:extLst>
          </p:cNvPr>
          <p:cNvPicPr>
            <a:picLocks noChangeAspect="1"/>
          </p:cNvPicPr>
          <p:nvPr/>
        </p:nvPicPr>
        <p:blipFill>
          <a:blip r:embed="rId3"/>
          <a:stretch>
            <a:fillRect/>
          </a:stretch>
        </p:blipFill>
        <p:spPr>
          <a:xfrm>
            <a:off x="582915" y="965969"/>
            <a:ext cx="8671506" cy="5469243"/>
          </a:xfrm>
          <a:prstGeom prst="rect">
            <a:avLst/>
          </a:prstGeom>
        </p:spPr>
      </p:pic>
      <p:pic>
        <p:nvPicPr>
          <p:cNvPr id="13" name="图片 12">
            <a:extLst>
              <a:ext uri="{FF2B5EF4-FFF2-40B4-BE49-F238E27FC236}">
                <a16:creationId xmlns:a16="http://schemas.microsoft.com/office/drawing/2014/main" id="{B8CEDEB7-BB77-417D-9CB5-88040E106144}"/>
              </a:ext>
            </a:extLst>
          </p:cNvPr>
          <p:cNvPicPr>
            <a:picLocks noChangeAspect="1"/>
          </p:cNvPicPr>
          <p:nvPr/>
        </p:nvPicPr>
        <p:blipFill>
          <a:blip r:embed="rId4"/>
          <a:stretch>
            <a:fillRect/>
          </a:stretch>
        </p:blipFill>
        <p:spPr>
          <a:xfrm>
            <a:off x="9694560" y="1749219"/>
            <a:ext cx="1914525" cy="4362450"/>
          </a:xfrm>
          <a:prstGeom prst="rect">
            <a:avLst/>
          </a:prstGeom>
        </p:spPr>
      </p:pic>
    </p:spTree>
    <p:extLst>
      <p:ext uri="{BB962C8B-B14F-4D97-AF65-F5344CB8AC3E}">
        <p14:creationId xmlns:p14="http://schemas.microsoft.com/office/powerpoint/2010/main" val="2018604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82915" y="992920"/>
            <a:ext cx="11215795" cy="5332229"/>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制定目标</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整体目标</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     新赛季开始前，战队的核心成员应该召开大会， 思考战队存在的意义， 根据队伍现有的人力情况、技术水</a:t>
            </a:r>
            <a:br>
              <a:rPr lang="zh-CN" altLang="en-US" dirty="0">
                <a:solidFill>
                  <a:schemeClr val="bg2">
                    <a:lumMod val="25000"/>
                  </a:schemeClr>
                </a:solidFill>
                <a:latin typeface="微软雅黑" panose="020B0503020204020204" pitchFamily="34" charset="-122"/>
                <a:ea typeface="微软雅黑" panose="020B0503020204020204" pitchFamily="34" charset="-122"/>
              </a:rPr>
            </a:br>
            <a:r>
              <a:rPr lang="zh-CN" altLang="en-US" dirty="0">
                <a:solidFill>
                  <a:schemeClr val="bg2">
                    <a:lumMod val="25000"/>
                  </a:schemeClr>
                </a:solidFill>
                <a:latin typeface="微软雅黑" panose="020B0503020204020204" pitchFamily="34" charset="-122"/>
                <a:ea typeface="微软雅黑" panose="020B0503020204020204" pitchFamily="34" charset="-122"/>
              </a:rPr>
              <a:t>平、往年经验、资金状况等因素，制定切实可行的赛季目标。</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阶段目标</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     除了制定整体的目标，队长、项目管理、各项目负责人还应根据进度规划的内容，理出时间线， 制定出具体功能研发、测试、验收时间点。</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个人目标</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除战队的整体目标外，每一个队员都应该思考自己存在的意义，为自己制定目标</a:t>
            </a:r>
            <a:r>
              <a:rPr lang="zh-CN" altLang="en-US" sz="2400" dirty="0">
                <a:solidFill>
                  <a:srgbClr val="000000"/>
                </a:solidFill>
                <a:latin typeface="SimSun" panose="02010600030101010101" pitchFamily="2" charset="-122"/>
                <a:ea typeface="SimSun" panose="02010600030101010101" pitchFamily="2" charset="-122"/>
              </a:rPr>
              <a:t>。</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7685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8">
            <a:extLst>
              <a:ext uri="{FF2B5EF4-FFF2-40B4-BE49-F238E27FC236}">
                <a16:creationId xmlns:a16="http://schemas.microsoft.com/office/drawing/2014/main" id="{670A84A6-6F1E-49E7-8FFF-587AE32740E3}"/>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8A3CB621-D4DB-4436-BDA9-3583779193BF}"/>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pic>
        <p:nvPicPr>
          <p:cNvPr id="9" name="图片 8">
            <a:extLst>
              <a:ext uri="{FF2B5EF4-FFF2-40B4-BE49-F238E27FC236}">
                <a16:creationId xmlns:a16="http://schemas.microsoft.com/office/drawing/2014/main" id="{0DC02F21-FD16-45B9-8956-49020565798D}"/>
              </a:ext>
            </a:extLst>
          </p:cNvPr>
          <p:cNvPicPr/>
          <p:nvPr/>
        </p:nvPicPr>
        <p:blipFill>
          <a:blip r:embed="rId3">
            <a:extLst>
              <a:ext uri="{28A0092B-C50C-407E-A947-70E740481C1C}">
                <a14:useLocalDpi xmlns:a14="http://schemas.microsoft.com/office/drawing/2010/main" val="0"/>
              </a:ext>
            </a:extLst>
          </a:blip>
          <a:srcRect/>
          <a:stretch>
            <a:fillRect/>
          </a:stretch>
        </p:blipFill>
        <p:spPr>
          <a:xfrm>
            <a:off x="2271251" y="840744"/>
            <a:ext cx="8278762" cy="5672988"/>
          </a:xfrm>
          <a:prstGeom prst="rect">
            <a:avLst/>
          </a:prstGeom>
          <a:noFill/>
          <a:ln>
            <a:noFill/>
          </a:ln>
        </p:spPr>
      </p:pic>
    </p:spTree>
    <p:extLst>
      <p:ext uri="{BB962C8B-B14F-4D97-AF65-F5344CB8AC3E}">
        <p14:creationId xmlns:p14="http://schemas.microsoft.com/office/powerpoint/2010/main" val="988477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23EFFF7-1FB9-46BD-87E8-0366DDF6E079}"/>
              </a:ext>
            </a:extLst>
          </p:cNvPr>
          <p:cNvPicPr/>
          <p:nvPr/>
        </p:nvPicPr>
        <p:blipFill rotWithShape="1">
          <a:blip r:embed="rId3">
            <a:extLst>
              <a:ext uri="{28A0092B-C50C-407E-A947-70E740481C1C}">
                <a14:useLocalDpi xmlns:a14="http://schemas.microsoft.com/office/drawing/2010/main" val="0"/>
              </a:ext>
            </a:extLst>
          </a:blip>
          <a:srcRect t="26645"/>
          <a:stretch/>
        </p:blipFill>
        <p:spPr bwMode="auto">
          <a:xfrm>
            <a:off x="2585551" y="874822"/>
            <a:ext cx="6696101" cy="5567095"/>
          </a:xfrm>
          <a:prstGeom prst="rect">
            <a:avLst/>
          </a:prstGeom>
          <a:noFill/>
          <a:ln>
            <a:noFill/>
          </a:ln>
        </p:spPr>
      </p:pic>
      <p:sp>
        <p:nvSpPr>
          <p:cNvPr id="6" name="等腰三角形 8">
            <a:extLst>
              <a:ext uri="{FF2B5EF4-FFF2-40B4-BE49-F238E27FC236}">
                <a16:creationId xmlns:a16="http://schemas.microsoft.com/office/drawing/2014/main" id="{B458104D-A848-4DCB-907D-A114F08BE082}"/>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9FEA207-EA10-4631-96AF-047505831AA3}"/>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Tree>
    <p:extLst>
      <p:ext uri="{BB962C8B-B14F-4D97-AF65-F5344CB8AC3E}">
        <p14:creationId xmlns:p14="http://schemas.microsoft.com/office/powerpoint/2010/main" val="3797477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C967B0F-15E1-45FF-8D4A-BAE90CF1DA68}"/>
              </a:ext>
            </a:extLst>
          </p:cNvPr>
          <p:cNvPicPr/>
          <p:nvPr/>
        </p:nvPicPr>
        <p:blipFill rotWithShape="1">
          <a:blip r:embed="rId3" cstate="print">
            <a:extLst>
              <a:ext uri="{28A0092B-C50C-407E-A947-70E740481C1C}">
                <a14:useLocalDpi xmlns:a14="http://schemas.microsoft.com/office/drawing/2010/main" val="0"/>
              </a:ext>
            </a:extLst>
          </a:blip>
          <a:srcRect t="9631" r="37939" b="15369"/>
          <a:stretch/>
        </p:blipFill>
        <p:spPr bwMode="auto">
          <a:xfrm>
            <a:off x="1641987" y="1356853"/>
            <a:ext cx="9124335" cy="4562166"/>
          </a:xfrm>
          <a:prstGeom prst="rect">
            <a:avLst/>
          </a:prstGeom>
          <a:noFill/>
          <a:ln>
            <a:noFill/>
          </a:ln>
          <a:extLst>
            <a:ext uri="{53640926-AAD7-44D8-BBD7-CCE9431645EC}">
              <a14:shadowObscured xmlns:a14="http://schemas.microsoft.com/office/drawing/2010/main"/>
            </a:ext>
          </a:extLst>
        </p:spPr>
      </p:pic>
      <p:sp>
        <p:nvSpPr>
          <p:cNvPr id="6" name="等腰三角形 8">
            <a:extLst>
              <a:ext uri="{FF2B5EF4-FFF2-40B4-BE49-F238E27FC236}">
                <a16:creationId xmlns:a16="http://schemas.microsoft.com/office/drawing/2014/main" id="{6D0841B6-7213-4B8A-80AA-1D0F3D748E1B}"/>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58B5473A-0336-4E1C-98BF-187A893721A1}"/>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Tree>
    <p:extLst>
      <p:ext uri="{BB962C8B-B14F-4D97-AF65-F5344CB8AC3E}">
        <p14:creationId xmlns:p14="http://schemas.microsoft.com/office/powerpoint/2010/main" val="3234260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8">
            <a:extLst>
              <a:ext uri="{FF2B5EF4-FFF2-40B4-BE49-F238E27FC236}">
                <a16:creationId xmlns:a16="http://schemas.microsoft.com/office/drawing/2014/main" id="{6D0841B6-7213-4B8A-80AA-1D0F3D748E1B}"/>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58B5473A-0336-4E1C-98BF-187A893721A1}"/>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pic>
        <p:nvPicPr>
          <p:cNvPr id="2" name="图片 1">
            <a:extLst>
              <a:ext uri="{FF2B5EF4-FFF2-40B4-BE49-F238E27FC236}">
                <a16:creationId xmlns:a16="http://schemas.microsoft.com/office/drawing/2014/main" id="{F69A1C5A-75FF-4EF2-B9A2-3080E5CDF178}"/>
              </a:ext>
            </a:extLst>
          </p:cNvPr>
          <p:cNvPicPr>
            <a:picLocks noChangeAspect="1"/>
          </p:cNvPicPr>
          <p:nvPr/>
        </p:nvPicPr>
        <p:blipFill>
          <a:blip r:embed="rId3"/>
          <a:stretch>
            <a:fillRect/>
          </a:stretch>
        </p:blipFill>
        <p:spPr>
          <a:xfrm>
            <a:off x="1212048" y="1366684"/>
            <a:ext cx="9767904" cy="4587773"/>
          </a:xfrm>
          <a:prstGeom prst="rect">
            <a:avLst/>
          </a:prstGeom>
        </p:spPr>
      </p:pic>
    </p:spTree>
    <p:extLst>
      <p:ext uri="{BB962C8B-B14F-4D97-AF65-F5344CB8AC3E}">
        <p14:creationId xmlns:p14="http://schemas.microsoft.com/office/powerpoint/2010/main" val="1936215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884762"/>
            <a:ext cx="11353444" cy="5738687"/>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战队文化</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精神文化</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b="1"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战队理念：战队精神文化建设的第一步，队员要对战队存在的意义达成共识，明确队伍的理念。</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队训：队训是战队理念的体现，也承载着期望，期望队伍能成为的模样，队伍实现的价值。</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队名、队徽：队名、队徽代表着一支队伍的魂。</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物质文化</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周边：比如手环、明信片、书签、钥匙扣、贴纸、笔记本等供宣传。</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服饰文化：可设计短袖、卫衣、冲锋衣、帽子等服饰供校园生活日常着装。</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旗帜文化：结合战队文化，战队特色等进行设计。</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文化装饰物：条幅、文化展板、文化墙、历年风采展示等。</a:t>
            </a:r>
            <a:endParaRPr lang="zh-CN" altLang="en-US" dirty="0"/>
          </a:p>
        </p:txBody>
      </p:sp>
    </p:spTree>
    <p:extLst>
      <p:ext uri="{BB962C8B-B14F-4D97-AF65-F5344CB8AC3E}">
        <p14:creationId xmlns:p14="http://schemas.microsoft.com/office/powerpoint/2010/main" val="299338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8">
            <a:extLst>
              <a:ext uri="{FF2B5EF4-FFF2-40B4-BE49-F238E27FC236}">
                <a16:creationId xmlns:a16="http://schemas.microsoft.com/office/drawing/2014/main" id="{C5D4155C-DE23-4A09-9025-82808E3392C4}"/>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A0EF1669-5725-4B9D-A3E1-30F50E2AF6EE}"/>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pic>
        <p:nvPicPr>
          <p:cNvPr id="9" name="图片 8">
            <a:extLst>
              <a:ext uri="{FF2B5EF4-FFF2-40B4-BE49-F238E27FC236}">
                <a16:creationId xmlns:a16="http://schemas.microsoft.com/office/drawing/2014/main" id="{012A761E-9859-4BB0-8A5D-E036E93CB527}"/>
              </a:ext>
            </a:extLst>
          </p:cNvPr>
          <p:cNvPicPr>
            <a:picLocks noChangeAspect="1"/>
          </p:cNvPicPr>
          <p:nvPr/>
        </p:nvPicPr>
        <p:blipFill>
          <a:blip r:embed="rId3"/>
          <a:stretch>
            <a:fillRect/>
          </a:stretch>
        </p:blipFill>
        <p:spPr>
          <a:xfrm>
            <a:off x="7136068" y="1973809"/>
            <a:ext cx="2910381" cy="2910381"/>
          </a:xfrm>
          <a:prstGeom prst="rect">
            <a:avLst/>
          </a:prstGeom>
        </p:spPr>
      </p:pic>
      <p:sp>
        <p:nvSpPr>
          <p:cNvPr id="10" name="文本框 9">
            <a:extLst>
              <a:ext uri="{FF2B5EF4-FFF2-40B4-BE49-F238E27FC236}">
                <a16:creationId xmlns:a16="http://schemas.microsoft.com/office/drawing/2014/main" id="{4B3F3FE7-834F-4FF4-8323-231DB26F1FF3}"/>
              </a:ext>
            </a:extLst>
          </p:cNvPr>
          <p:cNvSpPr txBox="1"/>
          <p:nvPr/>
        </p:nvSpPr>
        <p:spPr>
          <a:xfrm>
            <a:off x="1485726" y="2459504"/>
            <a:ext cx="3570208" cy="1938992"/>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不到最后一秒绝不放弃。</a:t>
            </a:r>
            <a:endParaRPr lang="en-US" altLang="zh-CN" sz="2400" dirty="0">
              <a:latin typeface="微软雅黑" panose="020B0503020204020204" pitchFamily="34" charset="-122"/>
              <a:ea typeface="微软雅黑" panose="020B0503020204020204" pitchFamily="34" charset="-122"/>
            </a:endParaRPr>
          </a:p>
          <a:p>
            <a:endParaRPr lang="en-US" altLang="zh-CN" sz="2400"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黎明破晓，战魂不凋。</a:t>
            </a:r>
            <a:endParaRPr lang="en-US" altLang="zh-CN" sz="2400" dirty="0">
              <a:latin typeface="微软雅黑" panose="020B0503020204020204" pitchFamily="34" charset="-122"/>
              <a:ea typeface="微软雅黑" panose="020B0503020204020204" pitchFamily="34" charset="-122"/>
            </a:endParaRPr>
          </a:p>
          <a:p>
            <a:endParaRPr lang="en-US" altLang="zh-CN" sz="2400" b="1" dirty="0">
              <a:latin typeface="Adobe 楷体 Std R" panose="02020400000000000000" pitchFamily="18" charset="-122"/>
              <a:ea typeface="Adobe 楷体 Std R" panose="02020400000000000000" pitchFamily="18" charset="-122"/>
            </a:endParaRPr>
          </a:p>
          <a:p>
            <a:r>
              <a:rPr lang="en-US" altLang="zh-CN" sz="2400" b="1" dirty="0">
                <a:latin typeface="Adobe 楷体 Std R" panose="02020400000000000000" pitchFamily="18" charset="-122"/>
                <a:ea typeface="Adobe 楷体 Std R" panose="02020400000000000000" pitchFamily="18" charset="-122"/>
              </a:rPr>
              <a:t>Horizon</a:t>
            </a:r>
            <a:endParaRPr lang="zh-CN" altLang="en-US" sz="2400" b="1" dirty="0">
              <a:latin typeface="Adobe 楷体 Std R" panose="02020400000000000000" pitchFamily="18" charset="-122"/>
              <a:ea typeface="Adobe 楷体 Std R" panose="02020400000000000000" pitchFamily="18" charset="-122"/>
            </a:endParaRPr>
          </a:p>
        </p:txBody>
      </p:sp>
    </p:spTree>
    <p:extLst>
      <p:ext uri="{BB962C8B-B14F-4D97-AF65-F5344CB8AC3E}">
        <p14:creationId xmlns:p14="http://schemas.microsoft.com/office/powerpoint/2010/main" val="3055909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884762"/>
            <a:ext cx="11353444" cy="5738687"/>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战队文化</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精神文化</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b="1"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战队理念：战队精神文化建设的第一步，队员要对战队存在的意义达成共识，明确队伍的理念。</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队训：队训是战队理念的体现，也承载着期望，期望队伍能成为的模样，队伍实现的价值。</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队名、队徽：队名、队徽代表着一支队伍的魂。</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物质文化</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周边：比如手环、明信片、书签、钥匙扣、贴纸、笔记本等供宣传。</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服饰文化：可设计短袖、卫衣、冲锋衣、帽子等服饰供校园生活日常着装。</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旗帜文化：结合战队文化，战队特色等进行设计。</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文化装饰物：条幅、文化展板、文化墙、历年风采展示等。</a:t>
            </a:r>
            <a:endParaRPr lang="zh-CN" altLang="en-US" dirty="0"/>
          </a:p>
        </p:txBody>
      </p:sp>
    </p:spTree>
    <p:extLst>
      <p:ext uri="{BB962C8B-B14F-4D97-AF65-F5344CB8AC3E}">
        <p14:creationId xmlns:p14="http://schemas.microsoft.com/office/powerpoint/2010/main" val="91717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8">
            <a:extLst>
              <a:ext uri="{FF2B5EF4-FFF2-40B4-BE49-F238E27FC236}">
                <a16:creationId xmlns:a16="http://schemas.microsoft.com/office/drawing/2014/main" id="{C5D4155C-DE23-4A09-9025-82808E3392C4}"/>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A0EF1669-5725-4B9D-A3E1-30F50E2AF6EE}"/>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pic>
        <p:nvPicPr>
          <p:cNvPr id="14" name="图片 13">
            <a:extLst>
              <a:ext uri="{FF2B5EF4-FFF2-40B4-BE49-F238E27FC236}">
                <a16:creationId xmlns:a16="http://schemas.microsoft.com/office/drawing/2014/main" id="{71412D32-F729-4414-9455-5968A367CDD0}"/>
              </a:ext>
            </a:extLst>
          </p:cNvPr>
          <p:cNvPicPr/>
          <p:nvPr/>
        </p:nvPicPr>
        <p:blipFill rotWithShape="1">
          <a:blip r:embed="rId3" cstate="print">
            <a:extLst>
              <a:ext uri="{28A0092B-C50C-407E-A947-70E740481C1C}">
                <a14:useLocalDpi xmlns:a14="http://schemas.microsoft.com/office/drawing/2010/main" val="0"/>
              </a:ext>
            </a:extLst>
          </a:blip>
          <a:srcRect l="6261" t="-107" r="12634" b="-2048"/>
          <a:stretch/>
        </p:blipFill>
        <p:spPr bwMode="auto">
          <a:xfrm>
            <a:off x="821986" y="1989000"/>
            <a:ext cx="3101590" cy="2880000"/>
          </a:xfrm>
          <a:prstGeom prst="rect">
            <a:avLst/>
          </a:prstGeom>
          <a:noFill/>
          <a:ln>
            <a:noFill/>
          </a:ln>
        </p:spPr>
      </p:pic>
      <p:pic>
        <p:nvPicPr>
          <p:cNvPr id="2" name="图片 1">
            <a:extLst>
              <a:ext uri="{FF2B5EF4-FFF2-40B4-BE49-F238E27FC236}">
                <a16:creationId xmlns:a16="http://schemas.microsoft.com/office/drawing/2014/main" id="{C204CAC4-E4D3-4B32-92E1-79278C1BFD69}"/>
              </a:ext>
            </a:extLst>
          </p:cNvPr>
          <p:cNvPicPr>
            <a:picLocks noChangeAspect="1"/>
          </p:cNvPicPr>
          <p:nvPr/>
        </p:nvPicPr>
        <p:blipFill rotWithShape="1">
          <a:blip r:embed="rId4"/>
          <a:srcRect t="1220" b="1220"/>
          <a:stretch/>
        </p:blipFill>
        <p:spPr>
          <a:xfrm>
            <a:off x="8490014" y="1989000"/>
            <a:ext cx="2880000" cy="2880000"/>
          </a:xfrm>
          <a:prstGeom prst="rect">
            <a:avLst/>
          </a:prstGeom>
        </p:spPr>
      </p:pic>
      <p:pic>
        <p:nvPicPr>
          <p:cNvPr id="4" name="图片 3">
            <a:extLst>
              <a:ext uri="{FF2B5EF4-FFF2-40B4-BE49-F238E27FC236}">
                <a16:creationId xmlns:a16="http://schemas.microsoft.com/office/drawing/2014/main" id="{B777FE1F-D41F-4582-BA36-538FD7E60DCE}"/>
              </a:ext>
            </a:extLst>
          </p:cNvPr>
          <p:cNvPicPr>
            <a:picLocks noChangeAspect="1"/>
          </p:cNvPicPr>
          <p:nvPr/>
        </p:nvPicPr>
        <p:blipFill>
          <a:blip r:embed="rId5"/>
          <a:stretch>
            <a:fillRect/>
          </a:stretch>
        </p:blipFill>
        <p:spPr>
          <a:xfrm>
            <a:off x="4766795" y="1989000"/>
            <a:ext cx="2880000" cy="2880000"/>
          </a:xfrm>
          <a:prstGeom prst="rect">
            <a:avLst/>
          </a:prstGeom>
        </p:spPr>
      </p:pic>
    </p:spTree>
    <p:extLst>
      <p:ext uri="{BB962C8B-B14F-4D97-AF65-F5344CB8AC3E}">
        <p14:creationId xmlns:p14="http://schemas.microsoft.com/office/powerpoint/2010/main" val="3082777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8">
            <a:extLst>
              <a:ext uri="{FF2B5EF4-FFF2-40B4-BE49-F238E27FC236}">
                <a16:creationId xmlns:a16="http://schemas.microsoft.com/office/drawing/2014/main" id="{C5D4155C-DE23-4A09-9025-82808E3392C4}"/>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A0EF1669-5725-4B9D-A3E1-30F50E2AF6EE}"/>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pic>
        <p:nvPicPr>
          <p:cNvPr id="18" name="图片 17" descr="图片包含 人, 男人, 站, 前&#10;&#10;描述已自动生成">
            <a:extLst>
              <a:ext uri="{FF2B5EF4-FFF2-40B4-BE49-F238E27FC236}">
                <a16:creationId xmlns:a16="http://schemas.microsoft.com/office/drawing/2014/main" id="{5079AF4F-9774-4DE1-9519-1D5A2ECB0CBC}"/>
              </a:ext>
            </a:extLst>
          </p:cNvPr>
          <p:cNvPicPr>
            <a:picLocks noChangeAspect="1"/>
          </p:cNvPicPr>
          <p:nvPr/>
        </p:nvPicPr>
        <p:blipFill rotWithShape="1">
          <a:blip r:embed="rId3"/>
          <a:srcRect l="12441" t="1495" r="20883" b="-1495"/>
          <a:stretch/>
        </p:blipFill>
        <p:spPr>
          <a:xfrm>
            <a:off x="7386426" y="1848463"/>
            <a:ext cx="3960000" cy="3960000"/>
          </a:xfrm>
          <a:prstGeom prst="rect">
            <a:avLst/>
          </a:prstGeom>
        </p:spPr>
      </p:pic>
      <p:pic>
        <p:nvPicPr>
          <p:cNvPr id="4" name="图片 3">
            <a:extLst>
              <a:ext uri="{FF2B5EF4-FFF2-40B4-BE49-F238E27FC236}">
                <a16:creationId xmlns:a16="http://schemas.microsoft.com/office/drawing/2014/main" id="{F35F2F58-B35A-4FD6-95FB-849D6476419F}"/>
              </a:ext>
            </a:extLst>
          </p:cNvPr>
          <p:cNvPicPr>
            <a:picLocks noChangeAspect="1"/>
          </p:cNvPicPr>
          <p:nvPr/>
        </p:nvPicPr>
        <p:blipFill>
          <a:blip r:embed="rId4"/>
          <a:stretch>
            <a:fillRect/>
          </a:stretch>
        </p:blipFill>
        <p:spPr>
          <a:xfrm>
            <a:off x="845574" y="1848463"/>
            <a:ext cx="5280000" cy="3960000"/>
          </a:xfrm>
          <a:prstGeom prst="rect">
            <a:avLst/>
          </a:prstGeom>
        </p:spPr>
      </p:pic>
    </p:spTree>
    <p:extLst>
      <p:ext uri="{BB962C8B-B14F-4D97-AF65-F5344CB8AC3E}">
        <p14:creationId xmlns:p14="http://schemas.microsoft.com/office/powerpoint/2010/main" val="1608759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8">
            <a:extLst>
              <a:ext uri="{FF2B5EF4-FFF2-40B4-BE49-F238E27FC236}">
                <a16:creationId xmlns:a16="http://schemas.microsoft.com/office/drawing/2014/main" id="{C5D4155C-DE23-4A09-9025-82808E3392C4}"/>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A0EF1669-5725-4B9D-A3E1-30F50E2AF6EE}"/>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pic>
        <p:nvPicPr>
          <p:cNvPr id="4" name="图片 3" descr="图示, 工程绘图&#10;&#10;描述已自动生成">
            <a:extLst>
              <a:ext uri="{FF2B5EF4-FFF2-40B4-BE49-F238E27FC236}">
                <a16:creationId xmlns:a16="http://schemas.microsoft.com/office/drawing/2014/main" id="{B22D9D54-DA64-43EB-9BCD-63903C02DC2B}"/>
              </a:ext>
            </a:extLst>
          </p:cNvPr>
          <p:cNvPicPr>
            <a:picLocks noChangeAspect="1"/>
          </p:cNvPicPr>
          <p:nvPr/>
        </p:nvPicPr>
        <p:blipFill>
          <a:blip r:embed="rId3"/>
          <a:stretch>
            <a:fillRect/>
          </a:stretch>
        </p:blipFill>
        <p:spPr>
          <a:xfrm>
            <a:off x="6534174" y="1954161"/>
            <a:ext cx="5280002" cy="3960000"/>
          </a:xfrm>
          <a:prstGeom prst="rect">
            <a:avLst/>
          </a:prstGeom>
        </p:spPr>
      </p:pic>
      <p:pic>
        <p:nvPicPr>
          <p:cNvPr id="10" name="图片 9">
            <a:extLst>
              <a:ext uri="{FF2B5EF4-FFF2-40B4-BE49-F238E27FC236}">
                <a16:creationId xmlns:a16="http://schemas.microsoft.com/office/drawing/2014/main" id="{1F2402E9-57B9-4AAE-964C-6EDCF99985BF}"/>
              </a:ext>
            </a:extLst>
          </p:cNvPr>
          <p:cNvPicPr>
            <a:picLocks noChangeAspect="1"/>
          </p:cNvPicPr>
          <p:nvPr/>
        </p:nvPicPr>
        <p:blipFill>
          <a:blip r:embed="rId4"/>
          <a:stretch>
            <a:fillRect/>
          </a:stretch>
        </p:blipFill>
        <p:spPr>
          <a:xfrm>
            <a:off x="377826" y="1954161"/>
            <a:ext cx="5280002" cy="3960000"/>
          </a:xfrm>
          <a:prstGeom prst="rect">
            <a:avLst/>
          </a:prstGeom>
        </p:spPr>
      </p:pic>
    </p:spTree>
    <p:extLst>
      <p:ext uri="{BB962C8B-B14F-4D97-AF65-F5344CB8AC3E}">
        <p14:creationId xmlns:p14="http://schemas.microsoft.com/office/powerpoint/2010/main" val="746395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3401963" cy="5179431"/>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明确制度</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rPr>
              <a:t>考勤制度</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rPr>
              <a:t>周报制度</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rPr>
              <a:t>奖惩制度</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rPr>
              <a:t>考核制度</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rPr>
              <a:t>会议制度</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rPr>
              <a:t>财务制度</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rPr>
              <a:t>团建制度</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rPr>
              <a:t>实验室安全制度</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00FB9D3F-0D8F-4AE8-BDAA-706AC1C59506}"/>
              </a:ext>
            </a:extLst>
          </p:cNvPr>
          <p:cNvPicPr>
            <a:picLocks noChangeAspect="1"/>
          </p:cNvPicPr>
          <p:nvPr/>
        </p:nvPicPr>
        <p:blipFill rotWithShape="1">
          <a:blip r:embed="rId3"/>
          <a:srcRect b="2602"/>
          <a:stretch/>
        </p:blipFill>
        <p:spPr>
          <a:xfrm>
            <a:off x="3962400" y="500433"/>
            <a:ext cx="7551175" cy="5857134"/>
          </a:xfrm>
          <a:prstGeom prst="rect">
            <a:avLst/>
          </a:prstGeom>
        </p:spPr>
      </p:pic>
    </p:spTree>
    <p:extLst>
      <p:ext uri="{BB962C8B-B14F-4D97-AF65-F5344CB8AC3E}">
        <p14:creationId xmlns:p14="http://schemas.microsoft.com/office/powerpoint/2010/main" val="92858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60" y="1071576"/>
            <a:ext cx="2809212" cy="2963440"/>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明确制度</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考勤制度</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      规定每周的研发投入时间占比，对队员进行时间投入上的约束。 </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FAEE1871-BAFF-409C-BA1B-EBA9218163C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0117" y="1399230"/>
            <a:ext cx="7796979" cy="4922912"/>
          </a:xfrm>
          <a:prstGeom prst="rect">
            <a:avLst/>
          </a:prstGeom>
          <a:noFill/>
          <a:ln>
            <a:noFill/>
          </a:ln>
        </p:spPr>
      </p:pic>
    </p:spTree>
    <p:extLst>
      <p:ext uri="{BB962C8B-B14F-4D97-AF65-F5344CB8AC3E}">
        <p14:creationId xmlns:p14="http://schemas.microsoft.com/office/powerpoint/2010/main" val="1881494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3401963" cy="3517438"/>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明确制度</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周报制度</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本周任务</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本周遇到的难题采取的措施</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下周安排</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本周产出展示</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A1F17156-2FA8-43FD-828E-5E4ECFC14103}"/>
              </a:ext>
            </a:extLst>
          </p:cNvPr>
          <p:cNvPicPr>
            <a:picLocks noChangeAspect="1"/>
          </p:cNvPicPr>
          <p:nvPr/>
        </p:nvPicPr>
        <p:blipFill>
          <a:blip r:embed="rId3"/>
          <a:stretch>
            <a:fillRect/>
          </a:stretch>
        </p:blipFill>
        <p:spPr>
          <a:xfrm>
            <a:off x="5837133" y="579134"/>
            <a:ext cx="3310091" cy="5739079"/>
          </a:xfrm>
          <a:prstGeom prst="rect">
            <a:avLst/>
          </a:prstGeom>
        </p:spPr>
      </p:pic>
    </p:spTree>
    <p:extLst>
      <p:ext uri="{BB962C8B-B14F-4D97-AF65-F5344CB8AC3E}">
        <p14:creationId xmlns:p14="http://schemas.microsoft.com/office/powerpoint/2010/main" val="660177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4067741" cy="5179431"/>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明确制度</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奖惩制度</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适当奖惩，纪律是团队具有高效战斗力的保障。 </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考核制度</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      技术指标</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      个人品格类的相关展现，如是否积极参与、是否能很好地沟通交流、 做事是否拖拉等。</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16594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3401963" cy="3517438"/>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明确制度</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会议制度</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例会</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评审会</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会议记录</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6324DFB5-656D-4995-B984-F74E04D912F4}"/>
              </a:ext>
            </a:extLst>
          </p:cNvPr>
          <p:cNvPicPr>
            <a:picLocks noChangeAspect="1"/>
          </p:cNvPicPr>
          <p:nvPr/>
        </p:nvPicPr>
        <p:blipFill rotWithShape="1">
          <a:blip r:embed="rId3"/>
          <a:srcRect r="1067"/>
          <a:stretch/>
        </p:blipFill>
        <p:spPr>
          <a:xfrm>
            <a:off x="3491021" y="1071576"/>
            <a:ext cx="7943896" cy="5553075"/>
          </a:xfrm>
          <a:prstGeom prst="rect">
            <a:avLst/>
          </a:prstGeom>
        </p:spPr>
      </p:pic>
    </p:spTree>
    <p:extLst>
      <p:ext uri="{BB962C8B-B14F-4D97-AF65-F5344CB8AC3E}">
        <p14:creationId xmlns:p14="http://schemas.microsoft.com/office/powerpoint/2010/main" val="2330399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3401963" cy="3517438"/>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明确制度</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财务制度</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报销</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资金监控</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资金协调</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870D311A-1C68-49FC-A610-B9DCB9287015}"/>
              </a:ext>
            </a:extLst>
          </p:cNvPr>
          <p:cNvPicPr>
            <a:picLocks noChangeAspect="1"/>
          </p:cNvPicPr>
          <p:nvPr/>
        </p:nvPicPr>
        <p:blipFill>
          <a:blip r:embed="rId3"/>
          <a:stretch>
            <a:fillRect/>
          </a:stretch>
        </p:blipFill>
        <p:spPr>
          <a:xfrm>
            <a:off x="4312257" y="283447"/>
            <a:ext cx="6213284" cy="6346723"/>
          </a:xfrm>
          <a:prstGeom prst="rect">
            <a:avLst/>
          </a:prstGeom>
        </p:spPr>
      </p:pic>
    </p:spTree>
    <p:extLst>
      <p:ext uri="{BB962C8B-B14F-4D97-AF65-F5344CB8AC3E}">
        <p14:creationId xmlns:p14="http://schemas.microsoft.com/office/powerpoint/2010/main" val="69243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60" y="1071576"/>
            <a:ext cx="3320488" cy="5179431"/>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明确制度</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团建制度</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en-US" altLang="zh-CN" dirty="0" err="1">
                <a:solidFill>
                  <a:schemeClr val="bg2">
                    <a:lumMod val="25000"/>
                  </a:schemeClr>
                </a:solidFill>
                <a:latin typeface="微软雅黑" panose="020B0503020204020204" pitchFamily="34" charset="-122"/>
                <a:ea typeface="微软雅黑" panose="020B0503020204020204" pitchFamily="34" charset="-122"/>
              </a:rPr>
              <a:t>RoboMaster</a:t>
            </a: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从备赛到正式比赛时间跨度大，整体战线较长，强度较大，队长和项目管理需要关注队员的情绪，适当开展团建活动。</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br>
              <a:rPr lang="zh-CN" altLang="en-US" dirty="0"/>
            </a:b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978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建设</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82915" y="1071576"/>
            <a:ext cx="3900595" cy="4625433"/>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明确制度</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实验室安全制度</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     危险部件的使用规范、操作指南    </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合理规划加工设备区域</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注意用电规范</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注意设备使用规范</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注意事项张贴在设备旁边</a:t>
            </a:r>
            <a:br>
              <a:rPr lang="zh-CN" altLang="en-US" dirty="0"/>
            </a:b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8676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招新</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3401963" cy="719556"/>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流程及内容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BC6DCBF5-C71F-4B26-B758-8621B00C63D1}"/>
              </a:ext>
            </a:extLst>
          </p:cNvPr>
          <p:cNvPicPr>
            <a:picLocks noChangeAspect="1"/>
          </p:cNvPicPr>
          <p:nvPr/>
        </p:nvPicPr>
        <p:blipFill rotWithShape="1">
          <a:blip r:embed="rId3"/>
          <a:srcRect l="3465"/>
          <a:stretch/>
        </p:blipFill>
        <p:spPr>
          <a:xfrm>
            <a:off x="2205240" y="2265799"/>
            <a:ext cx="8413389" cy="3019425"/>
          </a:xfrm>
          <a:prstGeom prst="rect">
            <a:avLst/>
          </a:prstGeom>
        </p:spPr>
      </p:pic>
    </p:spTree>
    <p:extLst>
      <p:ext uri="{BB962C8B-B14F-4D97-AF65-F5344CB8AC3E}">
        <p14:creationId xmlns:p14="http://schemas.microsoft.com/office/powerpoint/2010/main" val="2705074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a:hlinkClick r:id="rId3" action="ppaction://hlinkfile"/>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招新</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3401963" cy="2963440"/>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流程及内容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招新策划</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梳理队内人员架构</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规划招新节奏</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设计宣传物料</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82B9BAA6-B558-4CDC-8D1E-B8155529B5A4}"/>
              </a:ext>
            </a:extLst>
          </p:cNvPr>
          <p:cNvPicPr>
            <a:picLocks noChangeAspect="1"/>
          </p:cNvPicPr>
          <p:nvPr/>
        </p:nvPicPr>
        <p:blipFill>
          <a:blip r:embed="rId4"/>
          <a:stretch>
            <a:fillRect/>
          </a:stretch>
        </p:blipFill>
        <p:spPr>
          <a:xfrm>
            <a:off x="7477902" y="451557"/>
            <a:ext cx="4209839" cy="5954885"/>
          </a:xfrm>
          <a:prstGeom prst="rect">
            <a:avLst/>
          </a:prstGeom>
        </p:spPr>
      </p:pic>
      <p:pic>
        <p:nvPicPr>
          <p:cNvPr id="9" name="图片 8">
            <a:extLst>
              <a:ext uri="{FF2B5EF4-FFF2-40B4-BE49-F238E27FC236}">
                <a16:creationId xmlns:a16="http://schemas.microsoft.com/office/drawing/2014/main" id="{5D36B186-43E7-4D20-9364-E478A6AC7621}"/>
              </a:ext>
            </a:extLst>
          </p:cNvPr>
          <p:cNvPicPr>
            <a:picLocks noChangeAspect="1"/>
          </p:cNvPicPr>
          <p:nvPr/>
        </p:nvPicPr>
        <p:blipFill>
          <a:blip r:embed="rId5"/>
          <a:stretch>
            <a:fillRect/>
          </a:stretch>
        </p:blipFill>
        <p:spPr>
          <a:xfrm>
            <a:off x="3624586" y="451557"/>
            <a:ext cx="3410804" cy="6088918"/>
          </a:xfrm>
          <a:prstGeom prst="rect">
            <a:avLst/>
          </a:prstGeom>
        </p:spPr>
      </p:pic>
      <p:pic>
        <p:nvPicPr>
          <p:cNvPr id="10" name="图片 9">
            <a:extLst>
              <a:ext uri="{FF2B5EF4-FFF2-40B4-BE49-F238E27FC236}">
                <a16:creationId xmlns:a16="http://schemas.microsoft.com/office/drawing/2014/main" id="{BC16506B-5CD1-4924-8D46-5D21E389FBE8}"/>
              </a:ext>
            </a:extLst>
          </p:cNvPr>
          <p:cNvPicPr>
            <a:picLocks noChangeAspect="1"/>
          </p:cNvPicPr>
          <p:nvPr/>
        </p:nvPicPr>
        <p:blipFill>
          <a:blip r:embed="rId6"/>
          <a:stretch>
            <a:fillRect/>
          </a:stretch>
        </p:blipFill>
        <p:spPr>
          <a:xfrm>
            <a:off x="132735" y="1268221"/>
            <a:ext cx="11926529" cy="4620750"/>
          </a:xfrm>
          <a:prstGeom prst="rect">
            <a:avLst/>
          </a:prstGeom>
        </p:spPr>
      </p:pic>
    </p:spTree>
    <p:extLst>
      <p:ext uri="{BB962C8B-B14F-4D97-AF65-F5344CB8AC3E}">
        <p14:creationId xmlns:p14="http://schemas.microsoft.com/office/powerpoint/2010/main" val="155904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a:hlinkClick r:id="rId3" action="ppaction://hlinkfile"/>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招新</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3401963" cy="2963440"/>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流程及内容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招新宣传</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自有渠道</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合作渠道</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校方渠道</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8" name="内容占位符 4">
            <a:extLst>
              <a:ext uri="{FF2B5EF4-FFF2-40B4-BE49-F238E27FC236}">
                <a16:creationId xmlns:a16="http://schemas.microsoft.com/office/drawing/2014/main" id="{B6A2CB45-C7A7-43F4-A7CE-DD308AB97567}"/>
              </a:ext>
            </a:extLst>
          </p:cNvPr>
          <p:cNvPicPr>
            <a:picLocks noChangeAspect="1"/>
          </p:cNvPicPr>
          <p:nvPr/>
        </p:nvPicPr>
        <p:blipFill>
          <a:blip r:embed="rId4"/>
          <a:stretch>
            <a:fillRect/>
          </a:stretch>
        </p:blipFill>
        <p:spPr>
          <a:xfrm>
            <a:off x="3079825" y="579134"/>
            <a:ext cx="8529260" cy="5693736"/>
          </a:xfrm>
          <a:prstGeom prst="rect">
            <a:avLst/>
          </a:prstGeom>
        </p:spPr>
      </p:pic>
    </p:spTree>
    <p:extLst>
      <p:ext uri="{BB962C8B-B14F-4D97-AF65-F5344CB8AC3E}">
        <p14:creationId xmlns:p14="http://schemas.microsoft.com/office/powerpoint/2010/main" val="208545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a:hlinkClick r:id="rId3" action="ppaction://hlinkfile"/>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招新</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3401963" cy="2963440"/>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流程及内容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招新宣传</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自有渠道</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合作渠道</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校方渠道</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525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a:hlinkClick r:id="rId3" action="ppaction://hlinkfile"/>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招新</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3401963" cy="4071436"/>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流程及内容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人才选拔</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统一标准</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识别类型</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lnSpc>
                <a:spcPct val="200000"/>
              </a:lnSpc>
              <a:buFontTx/>
              <a:buChar char="-"/>
            </a:pPr>
            <a:r>
              <a:rPr lang="zh-CN" altLang="en-US" b="1" dirty="0">
                <a:solidFill>
                  <a:schemeClr val="bg2">
                    <a:lumMod val="25000"/>
                  </a:schemeClr>
                </a:solidFill>
                <a:latin typeface="微软雅黑" panose="020B0503020204020204" pitchFamily="34" charset="-122"/>
                <a:ea typeface="微软雅黑" panose="020B0503020204020204" pitchFamily="34" charset="-122"/>
              </a:rPr>
              <a:t>招新总结</a:t>
            </a:r>
            <a:endParaRPr lang="en-US" altLang="zh-CN"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评估人才质量</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评估影响力</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14005777-B3F7-4BEB-8496-14B2FB2195CB}"/>
              </a:ext>
            </a:extLst>
          </p:cNvPr>
          <p:cNvPicPr>
            <a:picLocks noChangeAspect="1"/>
          </p:cNvPicPr>
          <p:nvPr/>
        </p:nvPicPr>
        <p:blipFill>
          <a:blip r:embed="rId4"/>
          <a:stretch>
            <a:fillRect/>
          </a:stretch>
        </p:blipFill>
        <p:spPr>
          <a:xfrm>
            <a:off x="4862359" y="706953"/>
            <a:ext cx="5200650" cy="5648325"/>
          </a:xfrm>
          <a:prstGeom prst="rect">
            <a:avLst/>
          </a:prstGeom>
        </p:spPr>
      </p:pic>
    </p:spTree>
    <p:extLst>
      <p:ext uri="{BB962C8B-B14F-4D97-AF65-F5344CB8AC3E}">
        <p14:creationId xmlns:p14="http://schemas.microsoft.com/office/powerpoint/2010/main" val="3228230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招新</a:t>
            </a:r>
          </a:p>
        </p:txBody>
      </p:sp>
      <p:sp>
        <p:nvSpPr>
          <p:cNvPr id="4" name="文本框 3">
            <a:extLst>
              <a:ext uri="{FF2B5EF4-FFF2-40B4-BE49-F238E27FC236}">
                <a16:creationId xmlns:a16="http://schemas.microsoft.com/office/drawing/2014/main" id="{34810A16-1E44-4012-8019-AB3D213BDC4D}"/>
              </a:ext>
            </a:extLst>
          </p:cNvPr>
          <p:cNvSpPr txBox="1"/>
          <p:nvPr/>
        </p:nvSpPr>
        <p:spPr>
          <a:xfrm>
            <a:off x="504259" y="1071576"/>
            <a:ext cx="4359143" cy="5179431"/>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方向及重点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en-US" altLang="zh-CN" dirty="0" err="1">
                <a:solidFill>
                  <a:schemeClr val="bg2">
                    <a:lumMod val="25000"/>
                  </a:schemeClr>
                </a:solidFill>
                <a:latin typeface="微软雅黑" panose="020B0503020204020204" pitchFamily="34" charset="-122"/>
                <a:ea typeface="微软雅黑" panose="020B0503020204020204" pitchFamily="34" charset="-122"/>
              </a:rPr>
              <a:t>RoboMaster</a:t>
            </a: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是一项多学科融合的竞赛，一台机器人的设计需要各方向人才来相互配合。对于一个完整的战队而言，这几个部分缺一不可。</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en-US" altLang="zh-CN" dirty="0">
                <a:solidFill>
                  <a:schemeClr val="bg2">
                    <a:lumMod val="25000"/>
                  </a:schemeClr>
                </a:solidFill>
                <a:latin typeface="微软雅黑" panose="020B0503020204020204" pitchFamily="34" charset="-122"/>
                <a:ea typeface="微软雅黑" panose="020B0503020204020204" pitchFamily="34" charset="-122"/>
              </a:rPr>
              <a:t>      </a:t>
            </a:r>
            <a:r>
              <a:rPr lang="zh-CN" altLang="en-US" dirty="0">
                <a:solidFill>
                  <a:schemeClr val="bg2">
                    <a:lumMod val="25000"/>
                  </a:schemeClr>
                </a:solidFill>
                <a:latin typeface="微软雅黑" panose="020B0503020204020204" pitchFamily="34" charset="-122"/>
                <a:ea typeface="微软雅黑" panose="020B0503020204020204" pitchFamily="34" charset="-122"/>
              </a:rPr>
              <a:t>专业方向并不是硬性指标，只要对相关方向感兴趣，希望在比赛中锻炼自己的同学，都可以尝试加入；建议队伍能广纳英才，不要局限于专业匹配度。 </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6EA49B55-8D74-4BD4-8337-EB846DE2999F}"/>
              </a:ext>
            </a:extLst>
          </p:cNvPr>
          <p:cNvPicPr>
            <a:picLocks noChangeAspect="1"/>
          </p:cNvPicPr>
          <p:nvPr/>
        </p:nvPicPr>
        <p:blipFill>
          <a:blip r:embed="rId3"/>
          <a:stretch>
            <a:fillRect/>
          </a:stretch>
        </p:blipFill>
        <p:spPr>
          <a:xfrm>
            <a:off x="5255553" y="1426866"/>
            <a:ext cx="6432188" cy="4824141"/>
          </a:xfrm>
          <a:prstGeom prst="rect">
            <a:avLst/>
          </a:prstGeom>
        </p:spPr>
      </p:pic>
    </p:spTree>
    <p:extLst>
      <p:ext uri="{BB962C8B-B14F-4D97-AF65-F5344CB8AC3E}">
        <p14:creationId xmlns:p14="http://schemas.microsoft.com/office/powerpoint/2010/main" val="858448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培训</a:t>
            </a:r>
          </a:p>
        </p:txBody>
      </p:sp>
      <p:sp>
        <p:nvSpPr>
          <p:cNvPr id="3" name="文本框 2">
            <a:extLst>
              <a:ext uri="{FF2B5EF4-FFF2-40B4-BE49-F238E27FC236}">
                <a16:creationId xmlns:a16="http://schemas.microsoft.com/office/drawing/2014/main" id="{FD171691-505D-4907-9922-A72DA9C163CF}"/>
              </a:ext>
            </a:extLst>
          </p:cNvPr>
          <p:cNvSpPr txBox="1"/>
          <p:nvPr/>
        </p:nvSpPr>
        <p:spPr>
          <a:xfrm>
            <a:off x="582915" y="1074766"/>
            <a:ext cx="4816225" cy="5047023"/>
          </a:xfrm>
          <a:prstGeom prst="rect">
            <a:avLst/>
          </a:prstGeom>
          <a:noFill/>
        </p:spPr>
        <p:txBody>
          <a:bodyPr wrap="square" rtlCol="0">
            <a:spAutoFit/>
          </a:bodyPr>
          <a:lstStyle/>
          <a:p>
            <a:pPr marL="342900" indent="-34290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构建培训体系</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培训重点</a:t>
            </a:r>
            <a:r>
              <a:rPr lang="zh-CN" altLang="en-US" sz="2000" dirty="0">
                <a:solidFill>
                  <a:schemeClr val="bg2">
                    <a:lumMod val="25000"/>
                  </a:schemeClr>
                </a:solidFill>
                <a:latin typeface="微软雅黑" panose="020B0503020204020204" pitchFamily="34" charset="-122"/>
                <a:ea typeface="微软雅黑" panose="020B0503020204020204" pitchFamily="34" charset="-122"/>
              </a:rPr>
              <a:t>：为战队培养人才，根据战队自身情况来制定培训的重点 。</a:t>
            </a:r>
            <a:endParaRPr lang="en-US" altLang="zh-CN" sz="20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培训流程：</a:t>
            </a:r>
            <a:r>
              <a:rPr lang="zh-CN" altLang="en-US" sz="2000" dirty="0">
                <a:solidFill>
                  <a:schemeClr val="bg2">
                    <a:lumMod val="25000"/>
                  </a:schemeClr>
                </a:solidFill>
                <a:latin typeface="微软雅黑" panose="020B0503020204020204" pitchFamily="34" charset="-122"/>
                <a:ea typeface="微软雅黑" panose="020B0503020204020204" pitchFamily="34" charset="-122"/>
              </a:rPr>
              <a:t>线上</a:t>
            </a:r>
            <a:r>
              <a:rPr lang="en-US" altLang="zh-CN" sz="2000" dirty="0">
                <a:solidFill>
                  <a:schemeClr val="bg2">
                    <a:lumMod val="25000"/>
                  </a:schemeClr>
                </a:solidFill>
                <a:latin typeface="微软雅黑" panose="020B0503020204020204" pitchFamily="34" charset="-122"/>
                <a:ea typeface="微软雅黑" panose="020B0503020204020204" pitchFamily="34" charset="-122"/>
              </a:rPr>
              <a:t>/</a:t>
            </a:r>
            <a:r>
              <a:rPr lang="zh-CN" altLang="en-US" sz="2000" dirty="0">
                <a:solidFill>
                  <a:schemeClr val="bg2">
                    <a:lumMod val="25000"/>
                  </a:schemeClr>
                </a:solidFill>
                <a:latin typeface="微软雅黑" panose="020B0503020204020204" pitchFamily="34" charset="-122"/>
                <a:ea typeface="微软雅黑" panose="020B0503020204020204" pitchFamily="34" charset="-122"/>
              </a:rPr>
              <a:t>线下授课，测试，分配项目，考核（校内赛）。</a:t>
            </a:r>
            <a:endParaRPr lang="en-US" altLang="zh-CN" sz="20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培训效果：</a:t>
            </a:r>
            <a:r>
              <a:rPr lang="zh-CN" altLang="en-US" sz="2000" dirty="0">
                <a:solidFill>
                  <a:schemeClr val="bg2">
                    <a:lumMod val="25000"/>
                  </a:schemeClr>
                </a:solidFill>
                <a:latin typeface="微软雅黑" panose="020B0503020204020204" pitchFamily="34" charset="-122"/>
                <a:ea typeface="微软雅黑" panose="020B0503020204020204" pitchFamily="34" charset="-122"/>
              </a:rPr>
              <a:t>设置测试来阶段验收效果，梯队每一阶段培训的完成都应进行考核，来评判是否达标进入下一梯队。 </a:t>
            </a:r>
            <a:endParaRPr lang="en-US" altLang="zh-CN" sz="2000"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CA11DC0A-67EC-4E87-A5D4-0A8A76707B4F}"/>
              </a:ext>
            </a:extLst>
          </p:cNvPr>
          <p:cNvPicPr>
            <a:picLocks noChangeAspect="1"/>
          </p:cNvPicPr>
          <p:nvPr/>
        </p:nvPicPr>
        <p:blipFill>
          <a:blip r:embed="rId3"/>
          <a:stretch>
            <a:fillRect/>
          </a:stretch>
        </p:blipFill>
        <p:spPr>
          <a:xfrm>
            <a:off x="5721145" y="1981789"/>
            <a:ext cx="6210000" cy="4140000"/>
          </a:xfrm>
          <a:prstGeom prst="rect">
            <a:avLst/>
          </a:prstGeom>
        </p:spPr>
      </p:pic>
      <p:pic>
        <p:nvPicPr>
          <p:cNvPr id="5" name="图片 4">
            <a:extLst>
              <a:ext uri="{FF2B5EF4-FFF2-40B4-BE49-F238E27FC236}">
                <a16:creationId xmlns:a16="http://schemas.microsoft.com/office/drawing/2014/main" id="{8DBD2BE4-277C-4911-8398-6E99A1DEB8C2}"/>
              </a:ext>
            </a:extLst>
          </p:cNvPr>
          <p:cNvPicPr>
            <a:picLocks noChangeAspect="1"/>
          </p:cNvPicPr>
          <p:nvPr/>
        </p:nvPicPr>
        <p:blipFill>
          <a:blip r:embed="rId4"/>
          <a:stretch>
            <a:fillRect/>
          </a:stretch>
        </p:blipFill>
        <p:spPr>
          <a:xfrm>
            <a:off x="5721145" y="1981789"/>
            <a:ext cx="6210000" cy="4140000"/>
          </a:xfrm>
          <a:prstGeom prst="rect">
            <a:avLst/>
          </a:prstGeom>
        </p:spPr>
      </p:pic>
      <p:pic>
        <p:nvPicPr>
          <p:cNvPr id="8" name="图片 7">
            <a:extLst>
              <a:ext uri="{FF2B5EF4-FFF2-40B4-BE49-F238E27FC236}">
                <a16:creationId xmlns:a16="http://schemas.microsoft.com/office/drawing/2014/main" id="{36BCB659-14D4-44C7-8AF9-22A3BB741A49}"/>
              </a:ext>
            </a:extLst>
          </p:cNvPr>
          <p:cNvPicPr>
            <a:picLocks noChangeAspect="1"/>
          </p:cNvPicPr>
          <p:nvPr/>
        </p:nvPicPr>
        <p:blipFill rotWithShape="1">
          <a:blip r:embed="rId5"/>
          <a:srcRect r="15624"/>
          <a:stretch/>
        </p:blipFill>
        <p:spPr>
          <a:xfrm>
            <a:off x="5721145" y="1981789"/>
            <a:ext cx="6209999" cy="4140000"/>
          </a:xfrm>
          <a:prstGeom prst="rect">
            <a:avLst/>
          </a:prstGeom>
        </p:spPr>
      </p:pic>
    </p:spTree>
    <p:extLst>
      <p:ext uri="{BB962C8B-B14F-4D97-AF65-F5344CB8AC3E}">
        <p14:creationId xmlns:p14="http://schemas.microsoft.com/office/powerpoint/2010/main" val="357478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29A226F1-A35B-4BFF-A6EC-F3DB096134E7}"/>
              </a:ext>
            </a:extLst>
          </p:cNvPr>
          <p:cNvPicPr>
            <a:picLocks noChangeAspect="1"/>
          </p:cNvPicPr>
          <p:nvPr/>
        </p:nvPicPr>
        <p:blipFill rotWithShape="1">
          <a:blip r:embed="rId3"/>
          <a:srcRect l="9972" r="20946"/>
          <a:stretch/>
        </p:blipFill>
        <p:spPr>
          <a:xfrm>
            <a:off x="6341809" y="1614553"/>
            <a:ext cx="5400000" cy="3600000"/>
          </a:xfrm>
          <a:prstGeom prst="rect">
            <a:avLst/>
          </a:prstGeom>
        </p:spPr>
      </p:pic>
      <p:sp>
        <p:nvSpPr>
          <p:cNvPr id="8" name="等腰三角形 8">
            <a:extLst>
              <a:ext uri="{FF2B5EF4-FFF2-40B4-BE49-F238E27FC236}">
                <a16:creationId xmlns:a16="http://schemas.microsoft.com/office/drawing/2014/main" id="{665E05A2-28DC-437B-B42A-A271F0E48C9A}"/>
              </a:ext>
            </a:extLst>
          </p:cNvPr>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FAB15391-32DE-4754-84BF-DE5D37D87482}"/>
              </a:ext>
            </a:extLst>
          </p:cNvPr>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培训</a:t>
            </a:r>
          </a:p>
        </p:txBody>
      </p:sp>
      <p:pic>
        <p:nvPicPr>
          <p:cNvPr id="18" name="图片 17">
            <a:extLst>
              <a:ext uri="{FF2B5EF4-FFF2-40B4-BE49-F238E27FC236}">
                <a16:creationId xmlns:a16="http://schemas.microsoft.com/office/drawing/2014/main" id="{D202163D-8CF8-4687-9E7D-C1AFFFDCD684}"/>
              </a:ext>
            </a:extLst>
          </p:cNvPr>
          <p:cNvPicPr>
            <a:picLocks noChangeAspect="1"/>
          </p:cNvPicPr>
          <p:nvPr/>
        </p:nvPicPr>
        <p:blipFill>
          <a:blip r:embed="rId4"/>
          <a:stretch>
            <a:fillRect/>
          </a:stretch>
        </p:blipFill>
        <p:spPr>
          <a:xfrm>
            <a:off x="450193" y="1632201"/>
            <a:ext cx="5400000" cy="3600000"/>
          </a:xfrm>
          <a:prstGeom prst="rect">
            <a:avLst/>
          </a:prstGeom>
        </p:spPr>
      </p:pic>
      <p:pic>
        <p:nvPicPr>
          <p:cNvPr id="20" name="图片 19">
            <a:extLst>
              <a:ext uri="{FF2B5EF4-FFF2-40B4-BE49-F238E27FC236}">
                <a16:creationId xmlns:a16="http://schemas.microsoft.com/office/drawing/2014/main" id="{E2BB9C86-A919-4587-BB12-4BFEC565884E}"/>
              </a:ext>
            </a:extLst>
          </p:cNvPr>
          <p:cNvPicPr>
            <a:picLocks noChangeAspect="1"/>
          </p:cNvPicPr>
          <p:nvPr/>
        </p:nvPicPr>
        <p:blipFill>
          <a:blip r:embed="rId5"/>
          <a:stretch>
            <a:fillRect/>
          </a:stretch>
        </p:blipFill>
        <p:spPr>
          <a:xfrm>
            <a:off x="6342860" y="1614553"/>
            <a:ext cx="5400001" cy="3600000"/>
          </a:xfrm>
          <a:prstGeom prst="rect">
            <a:avLst/>
          </a:prstGeom>
        </p:spPr>
      </p:pic>
      <p:pic>
        <p:nvPicPr>
          <p:cNvPr id="24" name="图片 23">
            <a:extLst>
              <a:ext uri="{FF2B5EF4-FFF2-40B4-BE49-F238E27FC236}">
                <a16:creationId xmlns:a16="http://schemas.microsoft.com/office/drawing/2014/main" id="{5D911F4E-DA78-48C8-95DE-64D95BC7BE95}"/>
              </a:ext>
            </a:extLst>
          </p:cNvPr>
          <p:cNvPicPr>
            <a:picLocks noChangeAspect="1"/>
          </p:cNvPicPr>
          <p:nvPr/>
        </p:nvPicPr>
        <p:blipFill>
          <a:blip r:embed="rId6"/>
          <a:stretch>
            <a:fillRect/>
          </a:stretch>
        </p:blipFill>
        <p:spPr>
          <a:xfrm>
            <a:off x="450193" y="1625799"/>
            <a:ext cx="5400000" cy="3600000"/>
          </a:xfrm>
          <a:prstGeom prst="rect">
            <a:avLst/>
          </a:prstGeom>
        </p:spPr>
      </p:pic>
      <p:pic>
        <p:nvPicPr>
          <p:cNvPr id="16" name="图片 15">
            <a:extLst>
              <a:ext uri="{FF2B5EF4-FFF2-40B4-BE49-F238E27FC236}">
                <a16:creationId xmlns:a16="http://schemas.microsoft.com/office/drawing/2014/main" id="{ECAB0B9D-B176-4B41-B336-2C9B218A1594}"/>
              </a:ext>
            </a:extLst>
          </p:cNvPr>
          <p:cNvPicPr>
            <a:picLocks noChangeAspect="1"/>
          </p:cNvPicPr>
          <p:nvPr/>
        </p:nvPicPr>
        <p:blipFill>
          <a:blip r:embed="rId7"/>
          <a:stretch>
            <a:fillRect/>
          </a:stretch>
        </p:blipFill>
        <p:spPr>
          <a:xfrm>
            <a:off x="377826" y="1104678"/>
            <a:ext cx="11526295" cy="5138806"/>
          </a:xfrm>
          <a:prstGeom prst="rect">
            <a:avLst/>
          </a:prstGeom>
        </p:spPr>
      </p:pic>
    </p:spTree>
    <p:extLst>
      <p:ext uri="{BB962C8B-B14F-4D97-AF65-F5344CB8AC3E}">
        <p14:creationId xmlns:p14="http://schemas.microsoft.com/office/powerpoint/2010/main" val="133990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8"/>
          <p:cNvSpPr/>
          <p:nvPr/>
        </p:nvSpPr>
        <p:spPr>
          <a:xfrm rot="5400000">
            <a:off x="-106775" y="390222"/>
            <a:ext cx="591375" cy="377825"/>
          </a:xfrm>
          <a:prstGeom prst="triangle">
            <a:avLst>
              <a:gd name="adj" fmla="val 50191"/>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82915" y="317524"/>
            <a:ext cx="902811" cy="523220"/>
          </a:xfrm>
          <a:prstGeom prst="rect">
            <a:avLst/>
          </a:prstGeom>
          <a:noFill/>
        </p:spPr>
        <p:txBody>
          <a:bodyPr wrap="none" rtlCol="0">
            <a:spAutoFit/>
          </a:bodyPr>
          <a:lstStyle/>
          <a:p>
            <a:r>
              <a:rPr kumimoji="1" lang="zh-CN" altLang="en-US" sz="2800" b="1" dirty="0">
                <a:solidFill>
                  <a:srgbClr val="4F5261"/>
                </a:solidFill>
                <a:latin typeface="微软雅黑" panose="020B0503020204020204" pitchFamily="34" charset="-122"/>
                <a:ea typeface="微软雅黑" panose="020B0503020204020204" pitchFamily="34" charset="-122"/>
                <a:cs typeface="Microsoft YaHei" charset="-122"/>
              </a:rPr>
              <a:t>培训</a:t>
            </a:r>
          </a:p>
        </p:txBody>
      </p:sp>
      <p:sp>
        <p:nvSpPr>
          <p:cNvPr id="3" name="文本框 2">
            <a:extLst>
              <a:ext uri="{FF2B5EF4-FFF2-40B4-BE49-F238E27FC236}">
                <a16:creationId xmlns:a16="http://schemas.microsoft.com/office/drawing/2014/main" id="{FD171691-505D-4907-9922-A72DA9C163CF}"/>
              </a:ext>
            </a:extLst>
          </p:cNvPr>
          <p:cNvSpPr txBox="1"/>
          <p:nvPr/>
        </p:nvSpPr>
        <p:spPr>
          <a:xfrm>
            <a:off x="582916" y="1074766"/>
            <a:ext cx="2996026" cy="3815916"/>
          </a:xfrm>
          <a:prstGeom prst="rect">
            <a:avLst/>
          </a:prstGeom>
          <a:noFill/>
        </p:spPr>
        <p:txBody>
          <a:bodyPr wrap="square" rtlCol="0">
            <a:spAutoFit/>
          </a:bodyPr>
          <a:lstStyle/>
          <a:p>
            <a:pPr marL="342900" indent="-342900">
              <a:lnSpc>
                <a:spcPct val="200000"/>
              </a:lnSpc>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资源利用：</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课程沙龙</a:t>
            </a:r>
            <a:endParaRPr lang="en-US" altLang="zh-CN" sz="2000"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zh-CN" altLang="en-US" sz="2000" dirty="0">
                <a:solidFill>
                  <a:schemeClr val="bg2">
                    <a:lumMod val="25000"/>
                  </a:schemeClr>
                </a:solidFill>
                <a:latin typeface="微软雅黑" panose="020B0503020204020204" pitchFamily="34" charset="-122"/>
                <a:ea typeface="微软雅黑" panose="020B0503020204020204" pitchFamily="34" charset="-122"/>
              </a:rPr>
              <a:t>     往期直播、圆桌</a:t>
            </a:r>
            <a:endParaRPr lang="en-US" altLang="zh-CN" sz="2000"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200000"/>
              </a:lnSpc>
              <a:buFontTx/>
              <a:buChar char="-"/>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研发知识库</a:t>
            </a:r>
            <a:endParaRPr lang="en-US" altLang="zh-CN" sz="2000" b="1" dirty="0">
              <a:solidFill>
                <a:schemeClr val="bg2">
                  <a:lumMod val="25000"/>
                </a:schemeClr>
              </a:solidFill>
              <a:latin typeface="微软雅黑" panose="020B0503020204020204" pitchFamily="34" charset="-122"/>
              <a:ea typeface="微软雅黑" panose="020B0503020204020204" pitchFamily="34" charset="-122"/>
            </a:endParaRPr>
          </a:p>
          <a:p>
            <a:pPr>
              <a:lnSpc>
                <a:spcPct val="200000"/>
              </a:lnSpc>
            </a:pPr>
            <a:r>
              <a:rPr lang="zh-CN" altLang="en-US" sz="2000" dirty="0">
                <a:solidFill>
                  <a:schemeClr val="bg2">
                    <a:lumMod val="25000"/>
                  </a:schemeClr>
                </a:solidFill>
                <a:latin typeface="微软雅黑" panose="020B0503020204020204" pitchFamily="34" charset="-122"/>
                <a:ea typeface="微软雅黑" panose="020B0503020204020204" pitchFamily="34" charset="-122"/>
              </a:rPr>
              <a:t>    组委会及参赛队的资料汇总</a:t>
            </a:r>
            <a:endParaRPr lang="en-US" altLang="zh-CN" sz="2000"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9D719E2D-18C3-4ACC-A672-CA22418CC2B6}"/>
              </a:ext>
            </a:extLst>
          </p:cNvPr>
          <p:cNvPicPr>
            <a:picLocks noChangeAspect="1"/>
          </p:cNvPicPr>
          <p:nvPr/>
        </p:nvPicPr>
        <p:blipFill>
          <a:blip r:embed="rId3"/>
          <a:stretch>
            <a:fillRect/>
          </a:stretch>
        </p:blipFill>
        <p:spPr>
          <a:xfrm>
            <a:off x="3850664" y="918747"/>
            <a:ext cx="7928382" cy="5020506"/>
          </a:xfrm>
          <a:prstGeom prst="rect">
            <a:avLst/>
          </a:prstGeom>
        </p:spPr>
      </p:pic>
    </p:spTree>
    <p:extLst>
      <p:ext uri="{BB962C8B-B14F-4D97-AF65-F5344CB8AC3E}">
        <p14:creationId xmlns:p14="http://schemas.microsoft.com/office/powerpoint/2010/main" val="1229521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054311" y="1216058"/>
            <a:ext cx="3205855" cy="1712637"/>
          </a:xfrm>
        </p:spPr>
        <p:txBody>
          <a:bodyPr>
            <a:normAutofit/>
          </a:bodyPr>
          <a:lstStyle/>
          <a:p>
            <a:pPr algn="l"/>
            <a:br>
              <a:rPr kumimoji="1" lang="en-US" altLang="zh-CN" sz="1800" dirty="0">
                <a:latin typeface="Microsoft YaHei" charset="-122"/>
                <a:ea typeface="Microsoft YaHei" charset="-122"/>
                <a:cs typeface="Microsoft YaHei" charset="-122"/>
              </a:rPr>
            </a:br>
            <a:r>
              <a:rPr kumimoji="1" lang="zh-CN" altLang="en-US" sz="3200" b="1" dirty="0">
                <a:latin typeface="Microsoft YaHei" charset="-122"/>
                <a:ea typeface="Microsoft YaHei" charset="-122"/>
                <a:cs typeface="Microsoft YaHei" charset="-122"/>
              </a:rPr>
              <a:t>弹幕实时</a:t>
            </a:r>
            <a:br>
              <a:rPr kumimoji="1" lang="en-US" altLang="zh-CN" sz="3200" b="1" dirty="0">
                <a:latin typeface="Microsoft YaHei" charset="-122"/>
                <a:ea typeface="Microsoft YaHei" charset="-122"/>
                <a:cs typeface="Microsoft YaHei" charset="-122"/>
              </a:rPr>
            </a:br>
            <a:r>
              <a:rPr kumimoji="1" lang="zh-CN" altLang="en-US" sz="3200" b="1" dirty="0">
                <a:latin typeface="Microsoft YaHei" charset="-122"/>
                <a:ea typeface="Microsoft YaHei" charset="-122"/>
                <a:cs typeface="Microsoft YaHei" charset="-122"/>
              </a:rPr>
              <a:t>问答</a:t>
            </a:r>
            <a:br>
              <a:rPr kumimoji="1" lang="en-US" altLang="zh-CN" sz="3200" b="1" dirty="0">
                <a:latin typeface="Microsoft YaHei" charset="-122"/>
                <a:ea typeface="Microsoft YaHei" charset="-122"/>
                <a:cs typeface="Microsoft YaHei" charset="-122"/>
              </a:rPr>
            </a:br>
            <a:endParaRPr kumimoji="1" lang="zh-CN" altLang="en-US" sz="1800" dirty="0">
              <a:latin typeface="Microsoft YaHei" charset="-122"/>
              <a:ea typeface="Microsoft YaHei" charset="-122"/>
              <a:cs typeface="Microsoft YaHei" charset="-122"/>
            </a:endParaRPr>
          </a:p>
        </p:txBody>
      </p:sp>
      <p:sp>
        <p:nvSpPr>
          <p:cNvPr id="4" name="矩形 3"/>
          <p:cNvSpPr/>
          <p:nvPr/>
        </p:nvSpPr>
        <p:spPr>
          <a:xfrm>
            <a:off x="5054311" y="3368562"/>
            <a:ext cx="7993959" cy="128990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视频回放：</a:t>
            </a:r>
            <a:r>
              <a:rPr lang="en-US" altLang="zh-CN" dirty="0">
                <a:latin typeface="微软雅黑" panose="020B0503020204020204" pitchFamily="34" charset="-122"/>
                <a:ea typeface="微软雅黑" panose="020B0503020204020204" pitchFamily="34" charset="-122"/>
              </a:rPr>
              <a:t>B</a:t>
            </a:r>
            <a:r>
              <a:rPr lang="zh-CN" altLang="en-US" dirty="0">
                <a:latin typeface="微软雅黑" panose="020B0503020204020204" pitchFamily="34" charset="-122"/>
                <a:ea typeface="微软雅黑" panose="020B0503020204020204" pitchFamily="34" charset="-122"/>
              </a:rPr>
              <a:t>站“</a:t>
            </a:r>
            <a:r>
              <a:rPr lang="en-US" altLang="zh-CN" dirty="0" err="1">
                <a:latin typeface="微软雅黑" panose="020B0503020204020204" pitchFamily="34" charset="-122"/>
                <a:ea typeface="微软雅黑" panose="020B0503020204020204" pitchFamily="34" charset="-122"/>
              </a:rPr>
              <a:t>RoboMaster</a:t>
            </a:r>
            <a:r>
              <a:rPr lang="zh-CN" altLang="en-US" dirty="0">
                <a:latin typeface="微软雅黑" panose="020B0503020204020204" pitchFamily="34" charset="-122"/>
                <a:ea typeface="微软雅黑" panose="020B0503020204020204" pitchFamily="34" charset="-122"/>
              </a:rPr>
              <a:t>机甲大师”</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直播</a:t>
            </a:r>
            <a:r>
              <a:rPr lang="en-US" altLang="zh-CN" dirty="0">
                <a:latin typeface="微软雅黑" panose="020B0503020204020204" pitchFamily="34" charset="-122"/>
                <a:ea typeface="微软雅黑" panose="020B0503020204020204" pitchFamily="34" charset="-122"/>
              </a:rPr>
              <a:t>PPT</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RM</a:t>
            </a:r>
            <a:r>
              <a:rPr lang="zh-CN" altLang="en-US" dirty="0">
                <a:latin typeface="微软雅黑" panose="020B0503020204020204" pitchFamily="34" charset="-122"/>
                <a:ea typeface="微软雅黑" panose="020B0503020204020204" pitchFamily="34" charset="-122"/>
              </a:rPr>
              <a:t>论坛</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日常动态版</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置顶区</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对应直播帖</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往期直播内容：</a:t>
            </a:r>
            <a:r>
              <a:rPr lang="en-US" altLang="zh-CN" dirty="0">
                <a:latin typeface="微软雅黑" panose="020B0503020204020204" pitchFamily="34" charset="-122"/>
                <a:ea typeface="微软雅黑" panose="020B0503020204020204" pitchFamily="34" charset="-122"/>
              </a:rPr>
              <a:t>RM</a:t>
            </a:r>
            <a:r>
              <a:rPr lang="zh-CN" altLang="en-US" dirty="0">
                <a:latin typeface="微软雅黑" panose="020B0503020204020204" pitchFamily="34" charset="-122"/>
                <a:ea typeface="微软雅黑" panose="020B0503020204020204" pitchFamily="34" charset="-122"/>
              </a:rPr>
              <a:t>论坛</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日常动态版</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置顶区</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课程沙龙</a:t>
            </a:r>
          </a:p>
        </p:txBody>
      </p:sp>
      <p:pic>
        <p:nvPicPr>
          <p:cNvPr id="1026" name="Picture 2" descr="二维码"/>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216" y="2275753"/>
            <a:ext cx="2229407" cy="2229409"/>
          </a:xfrm>
          <a:prstGeom prst="rect">
            <a:avLst/>
          </a:prstGeom>
          <a:noFill/>
          <a:extLst>
            <a:ext uri="{909E8E84-426E-40DD-AFC4-6F175D3DCCD1}">
              <a14:hiddenFill xmlns:a14="http://schemas.microsoft.com/office/drawing/2010/main">
                <a:solidFill>
                  <a:srgbClr val="FFFFFF"/>
                </a:solidFill>
              </a14:hiddenFill>
            </a:ext>
          </a:extLst>
        </p:spPr>
      </p:pic>
      <p:sp>
        <p:nvSpPr>
          <p:cNvPr id="5" name="标题 1"/>
          <p:cNvSpPr txBox="1">
            <a:spLocks/>
          </p:cNvSpPr>
          <p:nvPr/>
        </p:nvSpPr>
        <p:spPr>
          <a:xfrm>
            <a:off x="1270143" y="1377245"/>
            <a:ext cx="3057427" cy="111470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kumimoji="1" lang="zh-CN" altLang="en-US" sz="3200" b="1" dirty="0">
                <a:latin typeface="Microsoft YaHei" charset="-122"/>
                <a:ea typeface="Microsoft YaHei" charset="-122"/>
                <a:cs typeface="Microsoft YaHei" charset="-122"/>
              </a:rPr>
              <a:t>打卡抽奖</a:t>
            </a:r>
            <a:br>
              <a:rPr kumimoji="1" lang="en-US" altLang="zh-CN" sz="1800" dirty="0">
                <a:latin typeface="Microsoft YaHei" charset="-122"/>
                <a:ea typeface="Microsoft YaHei" charset="-122"/>
                <a:cs typeface="Microsoft YaHei" charset="-122"/>
              </a:rPr>
            </a:br>
            <a:endParaRPr kumimoji="1" lang="zh-CN" altLang="en-US" sz="1800" dirty="0">
              <a:latin typeface="Microsoft YaHei" charset="-122"/>
              <a:ea typeface="Microsoft YaHei" charset="-122"/>
              <a:cs typeface="Microsoft YaHei" charset="-122"/>
            </a:endParaRPr>
          </a:p>
        </p:txBody>
      </p:sp>
    </p:spTree>
    <p:extLst>
      <p:ext uri="{BB962C8B-B14F-4D97-AF65-F5344CB8AC3E}">
        <p14:creationId xmlns:p14="http://schemas.microsoft.com/office/powerpoint/2010/main" val="103640048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3106</TotalTime>
  <Words>2631</Words>
  <Application>Microsoft Office PowerPoint</Application>
  <PresentationFormat>宽屏</PresentationFormat>
  <Paragraphs>274</Paragraphs>
  <Slides>40</Slides>
  <Notes>39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40</vt:i4>
      </vt:variant>
    </vt:vector>
  </HeadingPairs>
  <TitlesOfParts>
    <vt:vector size="49" baseType="lpstr">
      <vt:lpstr>Adobe 楷体 Std R</vt:lpstr>
      <vt:lpstr>DengXian</vt:lpstr>
      <vt:lpstr>DengXian Light</vt:lpstr>
      <vt:lpstr>SimSun</vt:lpstr>
      <vt:lpstr>微软雅黑</vt:lpstr>
      <vt:lpstr>微软雅黑</vt:lpstr>
      <vt:lpstr>Arial</vt:lpstr>
      <vt:lpstr>Wingdings</vt:lpstr>
      <vt:lpstr>Office 主题</vt:lpstr>
      <vt:lpstr>RoboMaster 2021 官方直播 第一期 招新传承经验分享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弹幕实时 问答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freymansong@gmail.com</dc:creator>
  <cp:lastModifiedBy>Miffy.Gao</cp:lastModifiedBy>
  <cp:revision>337</cp:revision>
  <dcterms:created xsi:type="dcterms:W3CDTF">2018-08-28T02:20:38Z</dcterms:created>
  <dcterms:modified xsi:type="dcterms:W3CDTF">2020-09-30T11:48:11Z</dcterms:modified>
</cp:coreProperties>
</file>